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43" r:id="rId3"/>
    <p:sldMasterId id="2147483771" r:id="rId4"/>
    <p:sldMasterId id="2147483871" r:id="rId5"/>
  </p:sldMasterIdLst>
  <p:notesMasterIdLst>
    <p:notesMasterId r:id="rId36"/>
  </p:notesMasterIdLst>
  <p:sldIdLst>
    <p:sldId id="433" r:id="rId6"/>
    <p:sldId id="438" r:id="rId7"/>
    <p:sldId id="527" r:id="rId8"/>
    <p:sldId id="508" r:id="rId9"/>
    <p:sldId id="507" r:id="rId10"/>
    <p:sldId id="525" r:id="rId11"/>
    <p:sldId id="526" r:id="rId12"/>
    <p:sldId id="511" r:id="rId13"/>
    <p:sldId id="512" r:id="rId14"/>
    <p:sldId id="440" r:id="rId15"/>
    <p:sldId id="439" r:id="rId16"/>
    <p:sldId id="444" r:id="rId17"/>
    <p:sldId id="381" r:id="rId18"/>
    <p:sldId id="528" r:id="rId19"/>
    <p:sldId id="383" r:id="rId20"/>
    <p:sldId id="387" r:id="rId21"/>
    <p:sldId id="388" r:id="rId22"/>
    <p:sldId id="393" r:id="rId23"/>
    <p:sldId id="519" r:id="rId24"/>
    <p:sldId id="520" r:id="rId25"/>
    <p:sldId id="521" r:id="rId26"/>
    <p:sldId id="523" r:id="rId27"/>
    <p:sldId id="524" r:id="rId28"/>
    <p:sldId id="522" r:id="rId29"/>
    <p:sldId id="505" r:id="rId30"/>
    <p:sldId id="498" r:id="rId31"/>
    <p:sldId id="470" r:id="rId32"/>
    <p:sldId id="471" r:id="rId33"/>
    <p:sldId id="493" r:id="rId34"/>
    <p:sldId id="486"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294" y="-8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8495315-7A0C-42D6-B60E-1A06AE31C107}" type="datetimeFigureOut">
              <a:rPr lang="en-US" smtClean="0"/>
              <a:t>07-Mar-16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87FA9BB-F4D0-4DFA-8172-F52907DFDBA8}" type="slidenum">
              <a:rPr lang="en-US" smtClean="0"/>
              <a:t>‹#›</a:t>
            </a:fld>
            <a:endParaRPr lang="en-US"/>
          </a:p>
        </p:txBody>
      </p:sp>
    </p:spTree>
    <p:extLst>
      <p:ext uri="{BB962C8B-B14F-4D97-AF65-F5344CB8AC3E}">
        <p14:creationId xmlns:p14="http://schemas.microsoft.com/office/powerpoint/2010/main" val="189541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1</a:t>
            </a:fld>
            <a:endParaRPr lang="en-US"/>
          </a:p>
        </p:txBody>
      </p:sp>
    </p:spTree>
    <p:extLst>
      <p:ext uri="{BB962C8B-B14F-4D97-AF65-F5344CB8AC3E}">
        <p14:creationId xmlns:p14="http://schemas.microsoft.com/office/powerpoint/2010/main" val="132678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88352541-68F4-453C-806C-B58572B7B28C}" type="slidenum">
              <a:rPr lang="en-GB" smtClean="0">
                <a:solidFill>
                  <a:prstClr val="white"/>
                </a:solidFill>
              </a:rPr>
              <a:pPr>
                <a:defRPr/>
              </a:pPr>
              <a:t>10</a:t>
            </a:fld>
            <a:endParaRPr lang="en-GB">
              <a:solidFill>
                <a:prstClr val="white"/>
              </a:solidFill>
            </a:endParaRPr>
          </a:p>
        </p:txBody>
      </p:sp>
    </p:spTree>
    <p:extLst>
      <p:ext uri="{BB962C8B-B14F-4D97-AF65-F5344CB8AC3E}">
        <p14:creationId xmlns:p14="http://schemas.microsoft.com/office/powerpoint/2010/main" val="1946429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11</a:t>
            </a:fld>
            <a:endParaRPr lang="en-US"/>
          </a:p>
        </p:txBody>
      </p:sp>
    </p:spTree>
    <p:extLst>
      <p:ext uri="{BB962C8B-B14F-4D97-AF65-F5344CB8AC3E}">
        <p14:creationId xmlns:p14="http://schemas.microsoft.com/office/powerpoint/2010/main" val="1257485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12</a:t>
            </a:fld>
            <a:endParaRPr lang="en-US"/>
          </a:p>
        </p:txBody>
      </p:sp>
    </p:spTree>
    <p:extLst>
      <p:ext uri="{BB962C8B-B14F-4D97-AF65-F5344CB8AC3E}">
        <p14:creationId xmlns:p14="http://schemas.microsoft.com/office/powerpoint/2010/main" val="1636297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r>
              <a:rPr lang="en-GB" altLang="en-US" smtClean="0">
                <a:latin typeface="Arial" charset="0"/>
              </a:rPr>
              <a:t> </a:t>
            </a:r>
          </a:p>
          <a:p>
            <a:pPr eaLnBrk="1" hangingPunct="1"/>
            <a:r>
              <a:rPr lang="en-GB" altLang="en-US" smtClean="0">
                <a:latin typeface="Arial" charset="0"/>
              </a:rPr>
              <a:t>Research and innovation have been placed at the centre of the EU budget for the programming period between 2014-20.  EU leaders believe strongly that research and innovation will create the economic opportunities of tomorrow.</a:t>
            </a:r>
          </a:p>
          <a:p>
            <a:pPr eaLnBrk="1" hangingPunct="1"/>
            <a:endParaRPr lang="en-GB" altLang="en-US" smtClean="0">
              <a:latin typeface="Arial" charset="0"/>
            </a:endParaRPr>
          </a:p>
          <a:p>
            <a:pPr eaLnBrk="1" hangingPunct="1"/>
            <a:r>
              <a:rPr lang="en-GB" altLang="en-US" smtClean="0">
                <a:latin typeface="Arial" charset="0"/>
              </a:rPr>
              <a:t>Horizon 2020,  the new programme for research and innovation has been allocated a budget of almost 80 billion  euros over the next seven years.</a:t>
            </a:r>
          </a:p>
          <a:p>
            <a:pPr eaLnBrk="1" hangingPunct="1"/>
            <a:r>
              <a:rPr lang="en-GB" altLang="en-US" smtClean="0">
                <a:latin typeface="Arial" charset="0"/>
              </a:rPr>
              <a:t> Europe, like  much of the world, faces major challenges such as ageing populations and the depletion of natural resources.  This affects all of our lives directly, for example through high health care costs, rising energy prices, congested roads, and threats to security.</a:t>
            </a:r>
          </a:p>
          <a:p>
            <a:pPr eaLnBrk="1" hangingPunct="1"/>
            <a:endParaRPr lang="en-GB" altLang="en-US" smtClean="0">
              <a:latin typeface="Arial" charset="0"/>
            </a:endParaRPr>
          </a:p>
          <a:p>
            <a:pPr eaLnBrk="1" hangingPunct="1"/>
            <a:r>
              <a:rPr lang="en-GB" altLang="en-US" smtClean="0">
                <a:latin typeface="Arial" charset="0"/>
              </a:rPr>
              <a:t>Horizon 2020 is designed to address these societal  challenges through funding excellent science, technology and innovation. </a:t>
            </a:r>
          </a:p>
          <a:p>
            <a:pPr eaLnBrk="1" hangingPunct="1"/>
            <a:r>
              <a:rPr lang="en-GB" altLang="en-US" smtClean="0">
                <a:latin typeface="Arial" charset="0"/>
              </a:rPr>
              <a:t>[It is central to the Europe 2020 strategy for smart, sustainable and inclusive growth, the Innovation Union flagship to create a knowledge society, and the goal to complete the European Research Area as a single market for knowledge.] </a:t>
            </a:r>
          </a:p>
          <a:p>
            <a:pPr eaLnBrk="1" hangingPunct="1"/>
            <a:endParaRPr lang="en-GB" altLang="en-US" smtClean="0">
              <a:latin typeface="Arial" charset="0"/>
            </a:endParaRPr>
          </a:p>
          <a:p>
            <a:pPr eaLnBrk="1" hangingPunct="1"/>
            <a:r>
              <a:rPr lang="en-GB" altLang="en-US" smtClean="0">
                <a:latin typeface="Arial" charset="0"/>
              </a:rPr>
              <a:t> </a:t>
            </a:r>
          </a:p>
          <a:p>
            <a:pPr eaLnBrk="1" hangingPunct="1"/>
            <a:endParaRPr lang="en-GB" altLang="en-US" smtClean="0">
              <a:latin typeface="Arial" charset="0"/>
            </a:endParaRPr>
          </a:p>
        </p:txBody>
      </p:sp>
      <p:sp>
        <p:nvSpPr>
          <p:cNvPr id="593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B5056E-20B9-4F6D-9C94-0E67CA4DF809}" type="slidenum">
              <a:rPr lang="en-GB" altLang="en-US" smtClean="0">
                <a:solidFill>
                  <a:prstClr val="black"/>
                </a:solidFill>
              </a:rPr>
              <a:pPr eaLnBrk="1" hangingPunct="1">
                <a:spcBef>
                  <a:spcPct val="0"/>
                </a:spcBef>
              </a:pPr>
              <a:t>13</a:t>
            </a:fld>
            <a:endParaRPr lang="en-GB" alt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88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0B90EC7-DD5E-4FB8-A9B1-73B61747BE9E}" type="slidenum">
              <a:rPr lang="en-GB" altLang="en-US">
                <a:solidFill>
                  <a:prstClr val="black"/>
                </a:solidFill>
              </a:rPr>
              <a:pPr eaLnBrk="1" hangingPunct="1">
                <a:spcBef>
                  <a:spcPct val="0"/>
                </a:spcBef>
              </a:pPr>
              <a:t>14</a:t>
            </a:fld>
            <a:endParaRPr lang="en-GB"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15</a:t>
            </a:fld>
            <a:endParaRPr lang="en-US"/>
          </a:p>
        </p:txBody>
      </p:sp>
    </p:spTree>
    <p:extLst>
      <p:ext uri="{BB962C8B-B14F-4D97-AF65-F5344CB8AC3E}">
        <p14:creationId xmlns:p14="http://schemas.microsoft.com/office/powerpoint/2010/main" val="17662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eaLnBrk="1" hangingPunct="1">
              <a:spcBef>
                <a:spcPct val="0"/>
              </a:spcBef>
            </a:pPr>
            <a:r>
              <a:rPr lang="en-GB" altLang="en-US" b="1" smtClean="0">
                <a:latin typeface="Arial" charset="0"/>
              </a:rPr>
              <a:t>A New International Strategy </a:t>
            </a:r>
          </a:p>
          <a:p>
            <a:pPr eaLnBrk="1" hangingPunct="1">
              <a:spcBef>
                <a:spcPct val="0"/>
              </a:spcBef>
            </a:pPr>
            <a:endParaRPr lang="en-GB" altLang="en-US" smtClean="0">
              <a:latin typeface="Arial" charset="0"/>
            </a:endParaRPr>
          </a:p>
          <a:p>
            <a:pPr eaLnBrk="1" hangingPunct="1">
              <a:spcBef>
                <a:spcPct val="0"/>
              </a:spcBef>
            </a:pPr>
            <a:r>
              <a:rPr lang="en-GB" altLang="en-US" smtClean="0">
                <a:latin typeface="Arial" charset="0"/>
              </a:rPr>
              <a:t>The European Commission's approach to international cooperation has been set out in a Communication in 2012  entitled </a:t>
            </a:r>
            <a:r>
              <a:rPr lang="en-GB" altLang="en-US" i="1" smtClean="0">
                <a:latin typeface="Arial" charset="0"/>
              </a:rPr>
              <a:t>"Enhancing and focusing EU international cooperation in research and innovation: a strategic approach". </a:t>
            </a:r>
            <a:endParaRPr lang="en-GB" altLang="en-US" smtClean="0">
              <a:latin typeface="Arial" charset="0"/>
            </a:endParaRPr>
          </a:p>
          <a:p>
            <a:pPr eaLnBrk="1" hangingPunct="1"/>
            <a:r>
              <a:rPr lang="en-GB" altLang="en-US" smtClean="0">
                <a:latin typeface="Arial" charset="0"/>
              </a:rPr>
              <a:t>The general openness of Horizon 2020 to the  participation </a:t>
            </a:r>
            <a:r>
              <a:rPr lang="pt-PT" altLang="en-US" smtClean="0">
                <a:latin typeface="Arial" charset="0"/>
              </a:rPr>
              <a:t>of </a:t>
            </a:r>
            <a:r>
              <a:rPr lang="en-GB" altLang="en-US" smtClean="0">
                <a:latin typeface="Arial" charset="0"/>
              </a:rPr>
              <a:t>researchers from public and private organisations from across the world is part of this approach. </a:t>
            </a:r>
            <a:endParaRPr lang="pt-PT" altLang="en-US" smtClean="0">
              <a:latin typeface="Arial" charset="0"/>
            </a:endParaRPr>
          </a:p>
          <a:p>
            <a:pPr eaLnBrk="1" hangingPunct="1"/>
            <a:r>
              <a:rPr lang="en-GB" altLang="en-US" smtClean="0">
                <a:latin typeface="Arial" charset="0"/>
              </a:rPr>
              <a:t>International Cooperation is therefore mainstreamed across Horizon 2020 to tackle global challenges, promote mobility of researchers  and boost the competitiveness of</a:t>
            </a:r>
            <a:r>
              <a:rPr lang="pt-PT" altLang="en-US" smtClean="0">
                <a:latin typeface="Arial" charset="0"/>
              </a:rPr>
              <a:t> industries</a:t>
            </a:r>
            <a:endParaRPr lang="en-GB" altLang="en-US" smtClean="0">
              <a:latin typeface="Arial" charset="0"/>
            </a:endParaRPr>
          </a:p>
          <a:p>
            <a:pPr eaLnBrk="1" hangingPunct="1"/>
            <a:r>
              <a:rPr lang="en-GB" altLang="en-US" smtClean="0">
                <a:latin typeface="Arial" charset="0"/>
              </a:rPr>
              <a:t> </a:t>
            </a:r>
          </a:p>
          <a:p>
            <a:pPr eaLnBrk="1" hangingPunct="1"/>
            <a:endParaRPr lang="en-GB" altLang="en-US" smtClean="0">
              <a:latin typeface="Arial" charset="0"/>
            </a:endParaRPr>
          </a:p>
        </p:txBody>
      </p:sp>
      <p:sp>
        <p:nvSpPr>
          <p:cNvPr id="645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852293-ED2B-4E4C-A992-08C8D5F918AA}" type="slidenum">
              <a:rPr lang="en-GB" altLang="en-US" smtClean="0">
                <a:solidFill>
                  <a:prstClr val="black"/>
                </a:solidFill>
              </a:rPr>
              <a:pPr eaLnBrk="1" hangingPunct="1">
                <a:spcBef>
                  <a:spcPct val="0"/>
                </a:spcBef>
              </a:pPr>
              <a:t>16</a:t>
            </a:fld>
            <a:endParaRPr lang="en-GB" alt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pPr eaLnBrk="1" hangingPunct="1"/>
            <a:r>
              <a:rPr lang="en-GB" altLang="en-US" smtClean="0">
                <a:latin typeface="Arial" charset="0"/>
              </a:rPr>
              <a:t>The Rules of Participation  distinguish between </a:t>
            </a:r>
            <a:r>
              <a:rPr lang="en-GB" altLang="en-US" u="sng" smtClean="0">
                <a:latin typeface="Arial" charset="0"/>
              </a:rPr>
              <a:t>eligibility to participate </a:t>
            </a:r>
            <a:r>
              <a:rPr lang="en-GB" altLang="en-US" smtClean="0">
                <a:latin typeface="Arial" charset="0"/>
              </a:rPr>
              <a:t>and </a:t>
            </a:r>
            <a:r>
              <a:rPr lang="en-GB" altLang="en-US" u="sng" smtClean="0">
                <a:latin typeface="Arial" charset="0"/>
              </a:rPr>
              <a:t>eligibility for funding.</a:t>
            </a:r>
          </a:p>
          <a:p>
            <a:pPr eaLnBrk="1" hangingPunct="1"/>
            <a:endParaRPr lang="en-GB" altLang="en-US" smtClean="0">
              <a:latin typeface="Arial" charset="0"/>
            </a:endParaRPr>
          </a:p>
          <a:p>
            <a:pPr eaLnBrk="1" hangingPunct="1"/>
            <a:r>
              <a:rPr lang="en-GB" altLang="en-US" smtClean="0">
                <a:latin typeface="Arial" charset="0"/>
              </a:rPr>
              <a:t>Eligibility to participate : a legal entity from (almost) anywhere in the world can participate  </a:t>
            </a:r>
            <a:r>
              <a:rPr lang="en-GB" altLang="en-US" b="1" smtClean="0">
                <a:latin typeface="Arial" charset="0"/>
              </a:rPr>
              <a:t>in a consortium </a:t>
            </a:r>
            <a:r>
              <a:rPr lang="en-GB" altLang="en-US" smtClean="0">
                <a:latin typeface="Arial" charset="0"/>
              </a:rPr>
              <a:t>as long as the minimum conditions are met (at least  3 legal entities from 3 different EU or Associated countries). </a:t>
            </a:r>
          </a:p>
          <a:p>
            <a:pPr eaLnBrk="1" hangingPunct="1"/>
            <a:endParaRPr lang="en-GB" altLang="en-US" smtClean="0">
              <a:latin typeface="Arial" charset="0"/>
            </a:endParaRPr>
          </a:p>
          <a:p>
            <a:pPr eaLnBrk="1" hangingPunct="1"/>
            <a:r>
              <a:rPr lang="en-GB" altLang="en-US" smtClean="0">
                <a:latin typeface="Arial" charset="0"/>
              </a:rPr>
              <a:t>A researcher in an international partner country can even be the </a:t>
            </a:r>
            <a:r>
              <a:rPr lang="en-GB" altLang="en-US" b="1" smtClean="0">
                <a:latin typeface="Arial" charset="0"/>
              </a:rPr>
              <a:t>coordinator</a:t>
            </a:r>
            <a:r>
              <a:rPr lang="en-GB" altLang="en-US" smtClean="0">
                <a:latin typeface="Arial" charset="0"/>
              </a:rPr>
              <a:t> of a research consortium – but the minimum conditions must still be met.</a:t>
            </a:r>
          </a:p>
          <a:p>
            <a:pPr eaLnBrk="1" hangingPunct="1"/>
            <a:r>
              <a:rPr lang="en-GB" altLang="en-US" smtClean="0">
                <a:latin typeface="Arial" charset="0"/>
              </a:rPr>
              <a:t> [NOTE: in practice this is very rare since EU researchers have a stronger  institutional and national support structure to help them in the preparation of proposals . Also the coordinator is responsible for the financial aspects of the whole project and this is easier in a EU/Associated country</a:t>
            </a:r>
            <a:r>
              <a:rPr lang="pt-PT" altLang="en-US" smtClean="0">
                <a:latin typeface="Arial" charset="0"/>
              </a:rPr>
              <a:t>.]</a:t>
            </a:r>
          </a:p>
          <a:p>
            <a:pPr eaLnBrk="1" hangingPunct="1"/>
            <a:endParaRPr lang="pt-PT" altLang="en-US" smtClean="0">
              <a:latin typeface="Arial" charset="0"/>
            </a:endParaRPr>
          </a:p>
          <a:p>
            <a:pPr eaLnBrk="1" hangingPunct="1"/>
            <a:r>
              <a:rPr lang="en-GB" altLang="en-US" smtClean="0">
                <a:latin typeface="Arial" charset="0"/>
              </a:rPr>
              <a:t>For the European Research Council, the applicant must identify in the proposal the host institution  in an EU/associated country in which he/she will establish their research group.</a:t>
            </a:r>
          </a:p>
          <a:p>
            <a:pPr eaLnBrk="1" hangingPunct="1"/>
            <a:endParaRPr lang="en-GB" altLang="en-US" smtClean="0">
              <a:latin typeface="Arial" charset="0"/>
            </a:endParaRPr>
          </a:p>
          <a:p>
            <a:pPr eaLnBrk="1" hangingPunct="1"/>
            <a:r>
              <a:rPr lang="en-GB" altLang="en-US" smtClean="0">
                <a:latin typeface="Arial" charset="0"/>
              </a:rPr>
              <a:t>For Marie Sklodowska Curie Grants,  pre- and post-Doctoral and other positions are  published (on Euraxess Jobs Portal) and are open to applicants from anywhere I the world.</a:t>
            </a:r>
          </a:p>
        </p:txBody>
      </p:sp>
      <p:sp>
        <p:nvSpPr>
          <p:cNvPr id="655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30BE784-5775-4490-928A-BB305E90F28A}" type="slidenum">
              <a:rPr lang="en-GB" altLang="en-US" smtClean="0">
                <a:solidFill>
                  <a:prstClr val="black"/>
                </a:solidFill>
              </a:rPr>
              <a:pPr eaLnBrk="1" hangingPunct="1">
                <a:spcBef>
                  <a:spcPct val="0"/>
                </a:spcBef>
              </a:pPr>
              <a:t>17</a:t>
            </a:fld>
            <a:endParaRPr lang="en-GB" alt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18</a:t>
            </a:fld>
            <a:endParaRPr lang="en-US"/>
          </a:p>
        </p:txBody>
      </p:sp>
    </p:spTree>
    <p:extLst>
      <p:ext uri="{BB962C8B-B14F-4D97-AF65-F5344CB8AC3E}">
        <p14:creationId xmlns:p14="http://schemas.microsoft.com/office/powerpoint/2010/main" val="2968638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19</a:t>
            </a:fld>
            <a:endParaRPr lang="en-US"/>
          </a:p>
        </p:txBody>
      </p:sp>
    </p:spTree>
    <p:extLst>
      <p:ext uri="{BB962C8B-B14F-4D97-AF65-F5344CB8AC3E}">
        <p14:creationId xmlns:p14="http://schemas.microsoft.com/office/powerpoint/2010/main" val="196043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2</a:t>
            </a:fld>
            <a:endParaRPr lang="en-US"/>
          </a:p>
        </p:txBody>
      </p:sp>
    </p:spTree>
    <p:extLst>
      <p:ext uri="{BB962C8B-B14F-4D97-AF65-F5344CB8AC3E}">
        <p14:creationId xmlns:p14="http://schemas.microsoft.com/office/powerpoint/2010/main" val="3133902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20</a:t>
            </a:fld>
            <a:endParaRPr lang="en-US"/>
          </a:p>
        </p:txBody>
      </p:sp>
    </p:spTree>
    <p:extLst>
      <p:ext uri="{BB962C8B-B14F-4D97-AF65-F5344CB8AC3E}">
        <p14:creationId xmlns:p14="http://schemas.microsoft.com/office/powerpoint/2010/main" val="2058301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21</a:t>
            </a:fld>
            <a:endParaRPr lang="en-US"/>
          </a:p>
        </p:txBody>
      </p:sp>
    </p:spTree>
    <p:extLst>
      <p:ext uri="{BB962C8B-B14F-4D97-AF65-F5344CB8AC3E}">
        <p14:creationId xmlns:p14="http://schemas.microsoft.com/office/powerpoint/2010/main" val="904972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22</a:t>
            </a:fld>
            <a:endParaRPr lang="en-US"/>
          </a:p>
        </p:txBody>
      </p:sp>
    </p:spTree>
    <p:extLst>
      <p:ext uri="{BB962C8B-B14F-4D97-AF65-F5344CB8AC3E}">
        <p14:creationId xmlns:p14="http://schemas.microsoft.com/office/powerpoint/2010/main" val="256758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23</a:t>
            </a:fld>
            <a:endParaRPr lang="en-US"/>
          </a:p>
        </p:txBody>
      </p:sp>
    </p:spTree>
    <p:extLst>
      <p:ext uri="{BB962C8B-B14F-4D97-AF65-F5344CB8AC3E}">
        <p14:creationId xmlns:p14="http://schemas.microsoft.com/office/powerpoint/2010/main" val="2841617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24</a:t>
            </a:fld>
            <a:endParaRPr lang="en-US"/>
          </a:p>
        </p:txBody>
      </p:sp>
    </p:spTree>
    <p:extLst>
      <p:ext uri="{BB962C8B-B14F-4D97-AF65-F5344CB8AC3E}">
        <p14:creationId xmlns:p14="http://schemas.microsoft.com/office/powerpoint/2010/main" val="556897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25</a:t>
            </a:fld>
            <a:endParaRPr lang="en-US"/>
          </a:p>
        </p:txBody>
      </p:sp>
    </p:spTree>
    <p:extLst>
      <p:ext uri="{BB962C8B-B14F-4D97-AF65-F5344CB8AC3E}">
        <p14:creationId xmlns:p14="http://schemas.microsoft.com/office/powerpoint/2010/main" val="2101771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C2BDB83-559F-4BFA-8E79-A15654D0BCFA}" type="slidenum">
              <a:rPr lang="en-GB" smtClean="0">
                <a:solidFill>
                  <a:prstClr val="black"/>
                </a:solidFill>
              </a:rPr>
              <a:pPr>
                <a:defRPr/>
              </a:pPr>
              <a:t>26</a:t>
            </a:fld>
            <a:endParaRPr lang="en-GB">
              <a:solidFill>
                <a:prstClr val="black"/>
              </a:solidFill>
            </a:endParaRPr>
          </a:p>
        </p:txBody>
      </p:sp>
    </p:spTree>
    <p:extLst>
      <p:ext uri="{BB962C8B-B14F-4D97-AF65-F5344CB8AC3E}">
        <p14:creationId xmlns:p14="http://schemas.microsoft.com/office/powerpoint/2010/main" val="1439580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pPr eaLnBrk="1" hangingPunct="1"/>
            <a:endParaRPr lang="en-US" altLang="en-US" smtClean="0">
              <a:latin typeface="Arial" charset="0"/>
            </a:endParaRPr>
          </a:p>
        </p:txBody>
      </p:sp>
      <p:sp>
        <p:nvSpPr>
          <p:cNvPr id="798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AC85CE6-80BD-4A06-B468-E1EB40F7E094}" type="slidenum">
              <a:rPr lang="en-GB" altLang="en-US" smtClean="0">
                <a:solidFill>
                  <a:prstClr val="black"/>
                </a:solidFill>
              </a:rPr>
              <a:pPr eaLnBrk="1" hangingPunct="1">
                <a:spcBef>
                  <a:spcPct val="0"/>
                </a:spcBef>
              </a:pPr>
              <a:t>27</a:t>
            </a:fld>
            <a:endParaRPr lang="en-GB" altLang="en-US"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28</a:t>
            </a:fld>
            <a:endParaRPr lang="en-US"/>
          </a:p>
        </p:txBody>
      </p:sp>
    </p:spTree>
    <p:extLst>
      <p:ext uri="{BB962C8B-B14F-4D97-AF65-F5344CB8AC3E}">
        <p14:creationId xmlns:p14="http://schemas.microsoft.com/office/powerpoint/2010/main" val="256687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pPr eaLnBrk="1" hangingPunct="1"/>
            <a:r>
              <a:rPr lang="en-GB" altLang="en-US" smtClean="0">
                <a:latin typeface="Arial" charset="0"/>
              </a:rPr>
              <a:t>All relevant information on Horizon 2020 can be found online. The Participant Portal contains all the necessary documents and online manuals to help you understand Horizon 2020 and how to apply.</a:t>
            </a:r>
          </a:p>
          <a:p>
            <a:pPr eaLnBrk="1" hangingPunct="1"/>
            <a:endParaRPr lang="en-GB" altLang="en-US" smtClean="0">
              <a:latin typeface="Arial" charset="0"/>
            </a:endParaRPr>
          </a:p>
          <a:p>
            <a:pPr eaLnBrk="1" hangingPunct="1"/>
            <a:r>
              <a:rPr lang="en-GB" altLang="en-US" smtClean="0">
                <a:latin typeface="Arial" charset="0"/>
              </a:rPr>
              <a:t>You can always direct your questions to the National Contact Points, our NCP Network present around the world.</a:t>
            </a:r>
          </a:p>
        </p:txBody>
      </p:sp>
      <p:sp>
        <p:nvSpPr>
          <p:cNvPr id="809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32563B-C28B-457B-A70F-84F095D7F6A2}" type="slidenum">
              <a:rPr lang="en-GB" altLang="en-US" smtClean="0">
                <a:solidFill>
                  <a:prstClr val="black"/>
                </a:solidFill>
              </a:rPr>
              <a:pPr eaLnBrk="1" hangingPunct="1">
                <a:spcBef>
                  <a:spcPct val="0"/>
                </a:spcBef>
              </a:pPr>
              <a:t>29</a:t>
            </a:fld>
            <a:endParaRPr lang="en-GB" alt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eaLnBrk="1" hangingPunct="1"/>
            <a:r>
              <a:rPr lang="en-GB" altLang="en-US" smtClean="0">
                <a:latin typeface="Arial" charset="0"/>
              </a:rPr>
              <a:t>The European Union is a world leader in research and innovation, responsible for 24% of world expenditure on research, 32% of high impact publications and 32% of patent applications, while representing only 7% of the world population.</a:t>
            </a:r>
          </a:p>
          <a:p>
            <a:pPr eaLnBrk="1" hangingPunct="1"/>
            <a:endParaRPr lang="en-GB" altLang="en-US" smtClean="0">
              <a:latin typeface="Arial" charset="0"/>
            </a:endParaRPr>
          </a:p>
          <a:p>
            <a:pPr eaLnBrk="1" hangingPunct="1"/>
            <a:r>
              <a:rPr lang="en-GB" altLang="en-US" smtClean="0">
                <a:latin typeface="Arial" charset="0"/>
              </a:rPr>
              <a:t>Over recent decades the world landscape of research and innovation has evolved rapidly, with emerging economies strengthening their research and innovation systems. The number of scientific publications has increased significantly, yet  the European Union has maintained its proportional share of the number of scientific publications.</a:t>
            </a: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4C1CD8-068B-4980-94F5-44C4DD073FF5}" type="slidenum">
              <a:rPr lang="en-GB" altLang="en-US" smtClean="0">
                <a:solidFill>
                  <a:prstClr val="black"/>
                </a:solidFill>
              </a:rPr>
              <a:pPr eaLnBrk="1" hangingPunct="1">
                <a:spcBef>
                  <a:spcPct val="0"/>
                </a:spcBef>
              </a:pPr>
              <a:t>3</a:t>
            </a:fld>
            <a:endParaRPr lang="en-GB" altLang="en-US"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pPr eaLnBrk="1" hangingPunct="1"/>
            <a:endParaRPr lang="en-US" altLang="en-US" smtClean="0">
              <a:latin typeface="Arial" charset="0"/>
            </a:endParaRPr>
          </a:p>
        </p:txBody>
      </p:sp>
      <p:sp>
        <p:nvSpPr>
          <p:cNvPr id="911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EBE2D3-873C-4EFD-9CB3-F56E95F332E7}" type="slidenum">
              <a:rPr lang="en-GB" altLang="en-US" smtClean="0">
                <a:solidFill>
                  <a:prstClr val="black"/>
                </a:solidFill>
              </a:rPr>
              <a:pPr eaLnBrk="1" hangingPunct="1">
                <a:spcBef>
                  <a:spcPct val="0"/>
                </a:spcBef>
              </a:pPr>
              <a:t>30</a:t>
            </a:fld>
            <a:endParaRPr lang="en-GB"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C2BDB83-559F-4BFA-8E79-A15654D0BCFA}"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206936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5</a:t>
            </a:fld>
            <a:endParaRPr lang="en-US"/>
          </a:p>
        </p:txBody>
      </p:sp>
    </p:spTree>
    <p:extLst>
      <p:ext uri="{BB962C8B-B14F-4D97-AF65-F5344CB8AC3E}">
        <p14:creationId xmlns:p14="http://schemas.microsoft.com/office/powerpoint/2010/main" val="26551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6</a:t>
            </a:fld>
            <a:endParaRPr lang="en-US"/>
          </a:p>
        </p:txBody>
      </p:sp>
    </p:spTree>
    <p:extLst>
      <p:ext uri="{BB962C8B-B14F-4D97-AF65-F5344CB8AC3E}">
        <p14:creationId xmlns:p14="http://schemas.microsoft.com/office/powerpoint/2010/main" val="168218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7</a:t>
            </a:fld>
            <a:endParaRPr lang="en-US"/>
          </a:p>
        </p:txBody>
      </p:sp>
    </p:spTree>
    <p:extLst>
      <p:ext uri="{BB962C8B-B14F-4D97-AF65-F5344CB8AC3E}">
        <p14:creationId xmlns:p14="http://schemas.microsoft.com/office/powerpoint/2010/main" val="231920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8</a:t>
            </a:fld>
            <a:endParaRPr lang="en-US"/>
          </a:p>
        </p:txBody>
      </p:sp>
    </p:spTree>
    <p:extLst>
      <p:ext uri="{BB962C8B-B14F-4D97-AF65-F5344CB8AC3E}">
        <p14:creationId xmlns:p14="http://schemas.microsoft.com/office/powerpoint/2010/main" val="3722216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7FA9BB-F4D0-4DFA-8172-F52907DFDBA8}" type="slidenum">
              <a:rPr lang="en-US" smtClean="0"/>
              <a:t>9</a:t>
            </a:fld>
            <a:endParaRPr lang="en-US"/>
          </a:p>
        </p:txBody>
      </p:sp>
    </p:spTree>
    <p:extLst>
      <p:ext uri="{BB962C8B-B14F-4D97-AF65-F5344CB8AC3E}">
        <p14:creationId xmlns:p14="http://schemas.microsoft.com/office/powerpoint/2010/main" val="3429032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fontAlgn="base" hangingPunct="1">
              <a:spcBef>
                <a:spcPct val="0"/>
              </a:spcBef>
              <a:spcAft>
                <a:spcPct val="0"/>
              </a:spcAft>
              <a:defRPr/>
            </a:pPr>
            <a:endParaRPr lang="en-US" altLang="en-US" sz="1800" b="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eaLnBrk="1" fontAlgn="base" hangingPunct="1">
              <a:spcBef>
                <a:spcPct val="0"/>
              </a:spcBef>
              <a:spcAft>
                <a:spcPct val="0"/>
              </a:spcAft>
              <a:defRPr/>
            </a:pPr>
            <a:r>
              <a:rPr lang="en-IE" altLang="en-US" sz="600" b="0" i="1" smtClean="0">
                <a:solidFill>
                  <a:srgbClr val="FFFFFF"/>
                </a:solidFill>
              </a:rPr>
              <a:t> Research and</a:t>
            </a:r>
          </a:p>
          <a:p>
            <a:pPr eaLnBrk="1" fontAlgn="base" hangingPunct="1">
              <a:spcBef>
                <a:spcPct val="0"/>
              </a:spcBef>
              <a:spcAft>
                <a:spcPct val="0"/>
              </a:spcAft>
              <a:defRPr/>
            </a:pPr>
            <a:r>
              <a:rPr lang="en-IE" altLang="en-US" sz="600" b="0" i="1" smtClean="0">
                <a:solidFill>
                  <a:srgbClr val="FFFFFF"/>
                </a:solidFill>
              </a:rPr>
              <a:t> Innovation</a:t>
            </a:r>
            <a:endParaRPr lang="en-GB" altLang="en-US" sz="600" b="0" i="1" smtClean="0">
              <a:solidFill>
                <a:srgbClr val="FFFFFF"/>
              </a:solidFill>
            </a:endParaRPr>
          </a:p>
        </p:txBody>
      </p:sp>
      <p:sp>
        <p:nvSpPr>
          <p:cNvPr id="7" name="Rectangle 23"/>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fontAlgn="base" hangingPunct="1">
              <a:spcBef>
                <a:spcPct val="0"/>
              </a:spcBef>
              <a:spcAft>
                <a:spcPct val="0"/>
              </a:spcAft>
              <a:defRPr/>
            </a:pPr>
            <a:endParaRPr lang="en-US" altLang="en-US" smtClean="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10"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25C78A1A-7EB4-4754-B992-CFE4DC6C847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3088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20D88-0343-4927-862C-DADC78A979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6553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564D0-8A13-4C59-A02B-7634D33650A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8670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68FAE7-DEF1-4334-9D3F-8B03AD40F7C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92388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C28769-D5AB-467B-9044-8806E9BFD7B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22836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44000"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fontAlgn="base" hangingPunct="1">
              <a:spcBef>
                <a:spcPct val="0"/>
              </a:spcBef>
              <a:spcAft>
                <a:spcPct val="0"/>
              </a:spcAft>
              <a:defRPr/>
            </a:pPr>
            <a:endParaRPr lang="en-US" altLang="en-US" sz="1800" smtClean="0">
              <a:solidFill>
                <a:srgbClr val="FFFFFF"/>
              </a:solidFill>
            </a:endParaRPr>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t="15884" r="2689" b="-2"/>
          <a:stretch>
            <a:fillRect/>
          </a:stretch>
        </p:blipFill>
        <p:spPr bwMode="auto">
          <a:xfrm>
            <a:off x="0" y="971550"/>
            <a:ext cx="91440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rotWithShape="1">
          <a:blip r:embed="rId3">
            <a:extLst>
              <a:ext uri="{28A0092B-C50C-407E-A947-70E740481C1C}">
                <a14:useLocalDpi xmlns:a14="http://schemas.microsoft.com/office/drawing/2010/main" val="0"/>
              </a:ext>
            </a:extLst>
          </a:blip>
          <a:srcRect t="43083" r="39045" b="-2"/>
          <a:stretch/>
        </p:blipFill>
        <p:spPr bwMode="auto">
          <a:xfrm>
            <a:off x="0" y="2874392"/>
            <a:ext cx="5727700" cy="4010992"/>
          </a:xfrm>
          <a:prstGeom prst="rect">
            <a:avLst/>
          </a:prstGeom>
          <a:ln>
            <a:noFill/>
          </a:ln>
          <a:effectLst>
            <a:glow>
              <a:schemeClr val="bg1"/>
            </a:glow>
            <a:softEdge rad="762000"/>
          </a:effectLst>
          <a:extLst/>
        </p:spPr>
      </p:pic>
      <p:pic>
        <p:nvPicPr>
          <p:cNvPr id="7" name="Picture 17" descr="LOGO CE_Vertical_EN_NEG_quadri_H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ffectLst>
            <a:glow rad="952500">
              <a:schemeClr val="bg1">
                <a:alpha val="10000"/>
              </a:schemeClr>
            </a:glow>
          </a:effectLst>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dirty="0" smtClean="0"/>
              <a:t>Click to edit Master title style</a:t>
            </a:r>
            <a:endParaRPr lang="en-GB" altLang="en-US" noProof="0" dirty="0" smtClean="0"/>
          </a:p>
        </p:txBody>
      </p:sp>
      <p:sp>
        <p:nvSpPr>
          <p:cNvPr id="9"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solidFill>
                <a:srgbClr val="FFFFFF"/>
              </a:solidFill>
            </a:endParaRPr>
          </a:p>
        </p:txBody>
      </p:sp>
      <p:sp>
        <p:nvSpPr>
          <p:cNvPr id="10"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solidFill>
                <a:srgbClr val="FFFFFF"/>
              </a:solidFill>
            </a:endParaRPr>
          </a:p>
        </p:txBody>
      </p:sp>
      <p:sp>
        <p:nvSpPr>
          <p:cNvPr id="11"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EEDC54DD-1654-4880-A9CF-10FA2918AA73}"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31322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61E960-7FA7-427D-8CC9-945C084AA58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83787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16EDB7-3AFD-4B1F-B069-679643B3333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16701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5FDBDC-DD64-42F6-9957-B562A3BB4C5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80407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9B68EA-2F95-4061-B5C2-157F217CAB0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05562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587596-FA47-4F9C-A6CE-02541BE3127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27403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DA613B-3DE3-451A-BDB1-32D5856BCAB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74853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935C28-666F-4D68-A0B0-2C748427FA2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79270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1ECF05-7511-48E1-869E-D7A6674F2C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64072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27F74C-62CD-469C-895B-8C7B4FCD947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70783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D2189-5B4F-41FE-8BDD-0FC62A3A5D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38468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7E7D0-8529-413F-A4D3-000B7CFFBE7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583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re et contenu_bleu">
    <p:spTree>
      <p:nvGrpSpPr>
        <p:cNvPr id="1" name=""/>
        <p:cNvGrpSpPr/>
        <p:nvPr/>
      </p:nvGrpSpPr>
      <p:grpSpPr>
        <a:xfrm>
          <a:off x="0" y="0"/>
          <a:ext cx="0" cy="0"/>
          <a:chOff x="0" y="0"/>
          <a:chExt cx="0" cy="0"/>
        </a:xfrm>
      </p:grpSpPr>
      <p:sp>
        <p:nvSpPr>
          <p:cNvPr id="6" name="Rectangle 8"/>
          <p:cNvSpPr>
            <a:spLocks noChangeArrowheads="1"/>
          </p:cNvSpPr>
          <p:nvPr/>
        </p:nvSpPr>
        <p:spPr bwMode="auto">
          <a:xfrm>
            <a:off x="0" y="0"/>
            <a:ext cx="9144000" cy="5805488"/>
          </a:xfrm>
          <a:prstGeom prst="rect">
            <a:avLst/>
          </a:prstGeom>
          <a:solidFill>
            <a:srgbClr val="0F5494"/>
          </a:solidFill>
          <a:ln>
            <a:noFill/>
          </a:ln>
          <a:effectLst>
            <a:outerShdw dist="23000" dir="5400000" rotWithShape="0">
              <a:srgbClr val="FFFFFF">
                <a:alpha val="34998"/>
              </a:srgbClr>
            </a:outerShdw>
          </a:effectLst>
          <a:extLst>
            <a:ext uri="{91240B29-F687-4F45-9708-019B960494DF}">
              <a14:hiddenLine xmlns:a14="http://schemas.microsoft.com/office/drawing/2010/main" w="63500">
                <a:solidFill>
                  <a:srgbClr val="000000"/>
                </a:solidFill>
                <a:miter lim="800000"/>
                <a:headEnd/>
                <a:tailEnd/>
              </a14:hiddenLine>
            </a:ext>
          </a:extLst>
        </p:spPr>
        <p:txBody>
          <a:bodyPr anchor="ct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200" smtClean="0">
              <a:solidFill>
                <a:srgbClr val="FFFFFF"/>
              </a:solidFill>
              <a:cs typeface="Arial" charset="0"/>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483241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fontAlgn="base" hangingPunct="1">
              <a:spcBef>
                <a:spcPct val="0"/>
              </a:spcBef>
              <a:spcAft>
                <a:spcPct val="0"/>
              </a:spcAft>
              <a:defRPr/>
            </a:pPr>
            <a:r>
              <a:rPr lang="en-US" altLang="en-US" smtClean="0">
                <a:solidFill>
                  <a:srgbClr val="FFFFFF"/>
                </a:solidFill>
              </a:rPr>
              <a:t>                             </a:t>
            </a:r>
          </a:p>
        </p:txBody>
      </p:sp>
      <p:pic>
        <p:nvPicPr>
          <p:cNvPr id="5" name="Picture 2"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7"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117600"/>
            <a:ext cx="9158288" cy="407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610535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0F79CA6C-C5AB-49E0-8C98-EC9146A67F73}" type="slidenum">
              <a:rPr lang="en-GB"/>
              <a:pPr>
                <a:defRPr/>
              </a:pPr>
              <a:t>‹#›</a:t>
            </a:fld>
            <a:endParaRPr lang="en-GB"/>
          </a:p>
        </p:txBody>
      </p:sp>
    </p:spTree>
    <p:extLst>
      <p:ext uri="{BB962C8B-B14F-4D97-AF65-F5344CB8AC3E}">
        <p14:creationId xmlns:p14="http://schemas.microsoft.com/office/powerpoint/2010/main" val="2860479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A298DCDE-6116-4E24-956B-2584948668D5}" type="slidenum">
              <a:rPr lang="en-GB"/>
              <a:pPr>
                <a:defRPr/>
              </a:pPr>
              <a:t>‹#›</a:t>
            </a:fld>
            <a:endParaRPr lang="en-GB"/>
          </a:p>
        </p:txBody>
      </p:sp>
    </p:spTree>
    <p:extLst>
      <p:ext uri="{BB962C8B-B14F-4D97-AF65-F5344CB8AC3E}">
        <p14:creationId xmlns:p14="http://schemas.microsoft.com/office/powerpoint/2010/main" val="210892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F1A7F32A-C8CF-4A6D-8265-5AC25A14C7C9}" type="slidenum">
              <a:rPr lang="en-GB"/>
              <a:pPr>
                <a:defRPr/>
              </a:pPr>
              <a:t>‹#›</a:t>
            </a:fld>
            <a:endParaRPr lang="en-GB"/>
          </a:p>
        </p:txBody>
      </p:sp>
    </p:spTree>
    <p:extLst>
      <p:ext uri="{BB962C8B-B14F-4D97-AF65-F5344CB8AC3E}">
        <p14:creationId xmlns:p14="http://schemas.microsoft.com/office/powerpoint/2010/main" val="38191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E8B10F-5C67-4226-BD3F-D15892971C9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91813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7013"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492375"/>
            <a:ext cx="4038600"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5FEFC5A5-D7A6-404F-BCB0-C3392A45ABDE}" type="slidenum">
              <a:rPr lang="en-GB"/>
              <a:pPr>
                <a:defRPr/>
              </a:pPr>
              <a:t>‹#›</a:t>
            </a:fld>
            <a:endParaRPr lang="en-GB"/>
          </a:p>
        </p:txBody>
      </p:sp>
    </p:spTree>
    <p:extLst>
      <p:ext uri="{BB962C8B-B14F-4D97-AF65-F5344CB8AC3E}">
        <p14:creationId xmlns:p14="http://schemas.microsoft.com/office/powerpoint/2010/main" val="1220913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72F06795-AC00-40CD-8875-5EF57AAE63AD}" type="slidenum">
              <a:rPr lang="en-GB"/>
              <a:pPr>
                <a:defRPr/>
              </a:pPr>
              <a:t>‹#›</a:t>
            </a:fld>
            <a:endParaRPr lang="en-GB"/>
          </a:p>
        </p:txBody>
      </p:sp>
    </p:spTree>
    <p:extLst>
      <p:ext uri="{BB962C8B-B14F-4D97-AF65-F5344CB8AC3E}">
        <p14:creationId xmlns:p14="http://schemas.microsoft.com/office/powerpoint/2010/main" val="1224207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984E114E-020F-484D-BEC8-39EDFB00D4EE}" type="slidenum">
              <a:rPr lang="en-GB"/>
              <a:pPr>
                <a:defRPr/>
              </a:pPr>
              <a:t>‹#›</a:t>
            </a:fld>
            <a:endParaRPr lang="en-GB"/>
          </a:p>
        </p:txBody>
      </p:sp>
    </p:spTree>
    <p:extLst>
      <p:ext uri="{BB962C8B-B14F-4D97-AF65-F5344CB8AC3E}">
        <p14:creationId xmlns:p14="http://schemas.microsoft.com/office/powerpoint/2010/main" val="1893095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8DE0150-84AB-4A5C-8D7E-43D5706CB751}" type="slidenum">
              <a:rPr lang="en-GB"/>
              <a:pPr>
                <a:defRPr/>
              </a:pPr>
              <a:t>‹#›</a:t>
            </a:fld>
            <a:endParaRPr lang="en-GB"/>
          </a:p>
        </p:txBody>
      </p:sp>
    </p:spTree>
    <p:extLst>
      <p:ext uri="{BB962C8B-B14F-4D97-AF65-F5344CB8AC3E}">
        <p14:creationId xmlns:p14="http://schemas.microsoft.com/office/powerpoint/2010/main" val="4256087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8D7CE0A-9EC0-4C1C-904A-D54873024C54}" type="slidenum">
              <a:rPr lang="en-GB"/>
              <a:pPr>
                <a:defRPr/>
              </a:pPr>
              <a:t>‹#›</a:t>
            </a:fld>
            <a:endParaRPr lang="en-GB"/>
          </a:p>
        </p:txBody>
      </p:sp>
    </p:spTree>
    <p:extLst>
      <p:ext uri="{BB962C8B-B14F-4D97-AF65-F5344CB8AC3E}">
        <p14:creationId xmlns:p14="http://schemas.microsoft.com/office/powerpoint/2010/main" val="3274364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08633D9-D3F9-4DEF-A786-B3D70C05D6FC}" type="slidenum">
              <a:rPr lang="en-GB"/>
              <a:pPr>
                <a:defRPr/>
              </a:pPr>
              <a:t>‹#›</a:t>
            </a:fld>
            <a:endParaRPr lang="en-GB"/>
          </a:p>
        </p:txBody>
      </p:sp>
    </p:spTree>
    <p:extLst>
      <p:ext uri="{BB962C8B-B14F-4D97-AF65-F5344CB8AC3E}">
        <p14:creationId xmlns:p14="http://schemas.microsoft.com/office/powerpoint/2010/main" val="1684340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CFD0440C-7D55-4487-AA86-AA9A7F982D87}" type="slidenum">
              <a:rPr lang="en-GB"/>
              <a:pPr>
                <a:defRPr/>
              </a:pPr>
              <a:t>‹#›</a:t>
            </a:fld>
            <a:endParaRPr lang="en-GB"/>
          </a:p>
        </p:txBody>
      </p:sp>
    </p:spTree>
    <p:extLst>
      <p:ext uri="{BB962C8B-B14F-4D97-AF65-F5344CB8AC3E}">
        <p14:creationId xmlns:p14="http://schemas.microsoft.com/office/powerpoint/2010/main" val="2366819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1304925"/>
            <a:ext cx="2071688" cy="4714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04925"/>
            <a:ext cx="6065837" cy="471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71EF3BE9-C8F0-4D3F-9D44-5304E59ADC72}" type="slidenum">
              <a:rPr lang="en-GB"/>
              <a:pPr>
                <a:defRPr/>
              </a:pPr>
              <a:t>‹#›</a:t>
            </a:fld>
            <a:endParaRPr lang="en-GB"/>
          </a:p>
        </p:txBody>
      </p:sp>
    </p:spTree>
    <p:extLst>
      <p:ext uri="{BB962C8B-B14F-4D97-AF65-F5344CB8AC3E}">
        <p14:creationId xmlns:p14="http://schemas.microsoft.com/office/powerpoint/2010/main" val="1002907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buClr>
                <a:srgbClr val="000000"/>
              </a:buClr>
              <a:buSzPct val="100000"/>
              <a:buFont typeface="Times New Roman" pitchFamily="16" charset="0"/>
              <a:buNone/>
              <a:defRPr/>
            </a:pPr>
            <a:endParaRPr lang="en-US" b="1">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2438" y="6669088"/>
            <a:ext cx="596900"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a:buClr>
                <a:srgbClr val="000000"/>
              </a:buClr>
              <a:buSzPct val="100000"/>
              <a:buFont typeface="Times New Roman" pitchFamily="16" charset="0"/>
              <a:buNone/>
              <a:defRPr/>
            </a:pPr>
            <a:endParaRPr lang="en-US" b="1"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defTabSz="449263" fontAlgn="base">
              <a:spcBef>
                <a:spcPct val="0"/>
              </a:spcBef>
              <a:spcAft>
                <a:spcPct val="0"/>
              </a:spcAft>
              <a:buClr>
                <a:srgbClr val="000000"/>
              </a:buClr>
              <a:buSzPct val="100000"/>
              <a:buFont typeface="Times New Roman" pitchFamily="16" charset="0"/>
              <a:buNone/>
              <a:defRPr/>
            </a:pPr>
            <a:endParaRPr lang="en-GB" sz="7600" b="1">
              <a:solidFill>
                <a:srgbClr val="FFFFFF"/>
              </a:solidFill>
            </a:endParaRPr>
          </a:p>
        </p:txBody>
      </p:sp>
      <p:sp>
        <p:nvSpPr>
          <p:cNvPr id="8" name="Rectangle 5"/>
          <p:cNvSpPr>
            <a:spLocks noGrp="1" noChangeArrowheads="1"/>
          </p:cNvSpPr>
          <p:nvPr>
            <p:ph type="ftr" sz="quarter" idx="11"/>
          </p:nvPr>
        </p:nvSpPr>
        <p:spPr>
          <a:xfrm>
            <a:off x="3124200" y="6237288"/>
            <a:ext cx="2895600" cy="484187"/>
          </a:xfrm>
          <a:prstGeom prst="rect">
            <a:avLst/>
          </a:prstGeom>
        </p:spPr>
        <p:txBody>
          <a:bodyPr/>
          <a:lstStyle>
            <a:lvl1pPr>
              <a:defRPr/>
            </a:lvl1pPr>
          </a:lstStyle>
          <a:p>
            <a:pPr defTabSz="449263" fontAlgn="base">
              <a:spcBef>
                <a:spcPct val="0"/>
              </a:spcBef>
              <a:spcAft>
                <a:spcPct val="0"/>
              </a:spcAft>
              <a:buClr>
                <a:srgbClr val="000000"/>
              </a:buClr>
              <a:buSzPct val="100000"/>
              <a:buFont typeface="Times New Roman" pitchFamily="16" charset="0"/>
              <a:buNone/>
              <a:defRPr/>
            </a:pPr>
            <a:endParaRPr lang="en-GB" sz="7600" b="1">
              <a:solidFill>
                <a:srgbClr val="FFFFFF"/>
              </a:solidFill>
            </a:endParaRPr>
          </a:p>
        </p:txBody>
      </p:sp>
      <p:sp>
        <p:nvSpPr>
          <p:cNvPr id="9" name="Rectangle 6"/>
          <p:cNvSpPr>
            <a:spLocks noGrp="1" noChangeArrowheads="1"/>
          </p:cNvSpPr>
          <p:nvPr>
            <p:ph type="sldNum" sz="quarter" idx="12"/>
          </p:nvPr>
        </p:nvSpPr>
        <p:spPr/>
        <p:txBody>
          <a:bodyPr/>
          <a:lstStyle>
            <a:lvl1pPr>
              <a:defRPr/>
            </a:lvl1pPr>
          </a:lstStyle>
          <a:p>
            <a:fld id="{58C83063-3DAD-D244-B780-729FCF3B2842}" type="slidenum">
              <a:rPr lang="en-GB"/>
              <a:pPr/>
              <a:t>‹#›</a:t>
            </a:fld>
            <a:endParaRPr lang="en-GB"/>
          </a:p>
        </p:txBody>
      </p:sp>
    </p:spTree>
    <p:extLst>
      <p:ext uri="{BB962C8B-B14F-4D97-AF65-F5344CB8AC3E}">
        <p14:creationId xmlns:p14="http://schemas.microsoft.com/office/powerpoint/2010/main" val="393894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marL="358775" indent="-358775">
              <a:tabLst/>
              <a:defRPr sz="24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10" name="Content Placeholder 8"/>
          <p:cNvSpPr>
            <a:spLocks noGrp="1"/>
          </p:cNvSpPr>
          <p:nvPr>
            <p:ph sz="quarter" idx="11"/>
          </p:nvPr>
        </p:nvSpPr>
        <p:spPr>
          <a:xfrm>
            <a:off x="468313" y="1557338"/>
            <a:ext cx="8207375" cy="4383087"/>
          </a:xfrm>
          <a:prstGeom prst="rect">
            <a:avLst/>
          </a:prstGeom>
        </p:spPr>
        <p:txBody>
          <a:bodyPr/>
          <a:lstStyle>
            <a:lvl1pPr marL="0" indent="0">
              <a:buFontTx/>
              <a:buNone/>
              <a:defRPr sz="1800" i="0">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marL="269875" indent="-269875">
              <a:spcBef>
                <a:spcPts val="600"/>
              </a:spcBef>
              <a:buClr>
                <a:srgbClr val="00B0F0"/>
              </a:buClr>
              <a:buFont typeface="Wingdings" panose="05000000000000000000" pitchFamily="2" charset="2"/>
              <a:buChar char="ü"/>
              <a:defRPr sz="1400" b="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0" indent="0">
              <a:spcBef>
                <a:spcPts val="1000"/>
              </a:spcBef>
              <a:buFontTx/>
              <a:buNone/>
              <a:defRPr sz="1400">
                <a:solidFill>
                  <a:srgbClr val="0070C0"/>
                </a:solidFill>
                <a:latin typeface="Verdana" panose="020B0604030504040204" pitchFamily="34" charset="0"/>
                <a:ea typeface="Verdana" panose="020B0604030504040204" pitchFamily="34" charset="0"/>
                <a:cs typeface="Verdana" panose="020B0604030504040204" pitchFamily="34" charset="0"/>
              </a:defRPr>
            </a:lvl3pPr>
            <a:lvl4pPr marL="3175" indent="0">
              <a:spcBef>
                <a:spcPts val="1400"/>
              </a:spcBef>
              <a:buFontTx/>
              <a:buNone/>
              <a:defRPr sz="1200">
                <a:solidFill>
                  <a:srgbClr val="0070C0"/>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endParaRPr lang="en-GB" dirty="0" smtClean="0"/>
          </a:p>
          <a:p>
            <a:pPr lvl="3"/>
            <a:r>
              <a:rPr lang="en-US" dirty="0" smtClean="0"/>
              <a:t>Fourth level</a:t>
            </a:r>
            <a:endParaRPr lang="en-GB" dirty="0"/>
          </a:p>
        </p:txBody>
      </p:sp>
    </p:spTree>
    <p:extLst>
      <p:ext uri="{BB962C8B-B14F-4D97-AF65-F5344CB8AC3E}">
        <p14:creationId xmlns:p14="http://schemas.microsoft.com/office/powerpoint/2010/main" val="207135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12707E-0F42-4558-B1C0-7F6B053A468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64201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54C5B0-63D8-4943-8A71-3F9AABB7434C}" type="slidenum">
              <a:rPr lang="en-GB"/>
              <a:pPr>
                <a:defRPr/>
              </a:pPr>
              <a:t>‹#›</a:t>
            </a:fld>
            <a:endParaRPr lang="en-GB"/>
          </a:p>
        </p:txBody>
      </p:sp>
    </p:spTree>
    <p:extLst>
      <p:ext uri="{BB962C8B-B14F-4D97-AF65-F5344CB8AC3E}">
        <p14:creationId xmlns:p14="http://schemas.microsoft.com/office/powerpoint/2010/main" val="1580993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605A5B-C879-4FAE-9AC6-9F13744C898D}" type="slidenum">
              <a:rPr lang="en-GB"/>
              <a:pPr>
                <a:defRPr/>
              </a:pPr>
              <a:t>‹#›</a:t>
            </a:fld>
            <a:endParaRPr lang="en-GB"/>
          </a:p>
        </p:txBody>
      </p:sp>
    </p:spTree>
    <p:extLst>
      <p:ext uri="{BB962C8B-B14F-4D97-AF65-F5344CB8AC3E}">
        <p14:creationId xmlns:p14="http://schemas.microsoft.com/office/powerpoint/2010/main" val="2658201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1BE6DA-0E00-4C4B-A55A-602DF0BF2A13}" type="slidenum">
              <a:rPr lang="en-GB"/>
              <a:pPr>
                <a:defRPr/>
              </a:pPr>
              <a:t>‹#›</a:t>
            </a:fld>
            <a:endParaRPr lang="en-GB"/>
          </a:p>
        </p:txBody>
      </p:sp>
    </p:spTree>
    <p:extLst>
      <p:ext uri="{BB962C8B-B14F-4D97-AF65-F5344CB8AC3E}">
        <p14:creationId xmlns:p14="http://schemas.microsoft.com/office/powerpoint/2010/main" val="15531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2276475"/>
            <a:ext cx="4038600" cy="374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2276475"/>
            <a:ext cx="4038600" cy="374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2005B0D-F971-4A21-BA42-B550BB9001E9}" type="slidenum">
              <a:rPr lang="en-GB"/>
              <a:pPr>
                <a:defRPr/>
              </a:pPr>
              <a:t>‹#›</a:t>
            </a:fld>
            <a:endParaRPr lang="en-GB"/>
          </a:p>
        </p:txBody>
      </p:sp>
    </p:spTree>
    <p:extLst>
      <p:ext uri="{BB962C8B-B14F-4D97-AF65-F5344CB8AC3E}">
        <p14:creationId xmlns:p14="http://schemas.microsoft.com/office/powerpoint/2010/main" val="4271230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6ECD883-8517-491A-910E-C7E43CE6F56E}" type="slidenum">
              <a:rPr lang="en-GB"/>
              <a:pPr>
                <a:defRPr/>
              </a:pPr>
              <a:t>‹#›</a:t>
            </a:fld>
            <a:endParaRPr lang="en-GB"/>
          </a:p>
        </p:txBody>
      </p:sp>
    </p:spTree>
    <p:extLst>
      <p:ext uri="{BB962C8B-B14F-4D97-AF65-F5344CB8AC3E}">
        <p14:creationId xmlns:p14="http://schemas.microsoft.com/office/powerpoint/2010/main" val="154964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376CEF2-D663-4D06-8297-9E85D3B0C57C}" type="slidenum">
              <a:rPr lang="en-GB"/>
              <a:pPr>
                <a:defRPr/>
              </a:pPr>
              <a:t>‹#›</a:t>
            </a:fld>
            <a:endParaRPr lang="en-GB"/>
          </a:p>
        </p:txBody>
      </p:sp>
    </p:spTree>
    <p:extLst>
      <p:ext uri="{BB962C8B-B14F-4D97-AF65-F5344CB8AC3E}">
        <p14:creationId xmlns:p14="http://schemas.microsoft.com/office/powerpoint/2010/main" val="1616498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EA8B21F-655D-4969-AA60-0E54746652A9}" type="slidenum">
              <a:rPr lang="en-GB"/>
              <a:pPr>
                <a:defRPr/>
              </a:pPr>
              <a:t>‹#›</a:t>
            </a:fld>
            <a:endParaRPr lang="en-GB"/>
          </a:p>
        </p:txBody>
      </p:sp>
    </p:spTree>
    <p:extLst>
      <p:ext uri="{BB962C8B-B14F-4D97-AF65-F5344CB8AC3E}">
        <p14:creationId xmlns:p14="http://schemas.microsoft.com/office/powerpoint/2010/main" val="1553783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7A282FC-8164-4433-925C-7F1991368FD0}" type="slidenum">
              <a:rPr lang="en-GB"/>
              <a:pPr>
                <a:defRPr/>
              </a:pPr>
              <a:t>‹#›</a:t>
            </a:fld>
            <a:endParaRPr lang="en-GB"/>
          </a:p>
        </p:txBody>
      </p:sp>
    </p:spTree>
    <p:extLst>
      <p:ext uri="{BB962C8B-B14F-4D97-AF65-F5344CB8AC3E}">
        <p14:creationId xmlns:p14="http://schemas.microsoft.com/office/powerpoint/2010/main" val="1602861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889D0B7-22B0-46F9-9895-FA97FF3D50C9}" type="slidenum">
              <a:rPr lang="en-GB"/>
              <a:pPr>
                <a:defRPr/>
              </a:pPr>
              <a:t>‹#›</a:t>
            </a:fld>
            <a:endParaRPr lang="en-GB"/>
          </a:p>
        </p:txBody>
      </p:sp>
    </p:spTree>
    <p:extLst>
      <p:ext uri="{BB962C8B-B14F-4D97-AF65-F5344CB8AC3E}">
        <p14:creationId xmlns:p14="http://schemas.microsoft.com/office/powerpoint/2010/main" val="2025453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9A4B12-813B-44EE-9446-106F456C86AD}" type="slidenum">
              <a:rPr lang="en-GB"/>
              <a:pPr>
                <a:defRPr/>
              </a:pPr>
              <a:t>‹#›</a:t>
            </a:fld>
            <a:endParaRPr lang="en-GB"/>
          </a:p>
        </p:txBody>
      </p:sp>
    </p:spTree>
    <p:extLst>
      <p:ext uri="{BB962C8B-B14F-4D97-AF65-F5344CB8AC3E}">
        <p14:creationId xmlns:p14="http://schemas.microsoft.com/office/powerpoint/2010/main" val="86331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B6D9D7-680B-4AFD-AE38-5FCD28C6139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097114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7CE1B1-76A4-4659-B763-2AA3321EF9CC}" type="slidenum">
              <a:rPr lang="en-GB"/>
              <a:pPr>
                <a:defRPr/>
              </a:pPr>
              <a:t>‹#›</a:t>
            </a:fld>
            <a:endParaRPr lang="en-GB"/>
          </a:p>
        </p:txBody>
      </p:sp>
    </p:spTree>
    <p:extLst>
      <p:ext uri="{BB962C8B-B14F-4D97-AF65-F5344CB8AC3E}">
        <p14:creationId xmlns:p14="http://schemas.microsoft.com/office/powerpoint/2010/main" val="2402641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9144000" cy="1125538"/>
          </a:xfrm>
          <a:prstGeom prst="rect">
            <a:avLst/>
          </a:prstGeom>
          <a:solidFill>
            <a:srgbClr val="0F5494"/>
          </a:solidFill>
          <a:ln w="635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r>
              <a:rPr lang="en-US">
                <a:solidFill>
                  <a:srgbClr val="FFFFFF"/>
                </a:solidFill>
                <a:latin typeface="Arial" charset="0"/>
                <a:ea typeface="Arial" charset="0"/>
                <a:cs typeface="Arial" charset="0"/>
              </a:rPr>
              <a:t>                             </a:t>
            </a:r>
          </a:p>
        </p:txBody>
      </p:sp>
      <p:pic>
        <p:nvPicPr>
          <p:cNvPr id="6" name="Picture 2" descr="C:\DOCUME~1\lenain\LOCALS~1\Temp\7zECF.tmp\LOGO-CE for RTD EN Landscape Positive Cyan.pn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361950" y="1552755"/>
            <a:ext cx="8458200" cy="4162333"/>
          </a:xfrm>
          <a:prstGeom prst="rect">
            <a:avLst/>
          </a:prstGeom>
        </p:spPr>
        <p:txBody>
          <a:bodyPr/>
          <a:lstStyle>
            <a:lvl1pPr marL="0" indent="0">
              <a:defRPr sz="1800" b="0">
                <a:solidFill>
                  <a:srgbClr val="0070C0"/>
                </a:solidFill>
                <a:latin typeface="Verdana" pitchFamily="34" charset="0"/>
                <a:ea typeface="Verdana" pitchFamily="34" charset="0"/>
                <a:cs typeface="Verdana" pitchFamily="34" charset="0"/>
              </a:defRPr>
            </a:lvl1pPr>
            <a:lvl2pPr marL="0" indent="0">
              <a:defRPr sz="1400">
                <a:latin typeface="Verdana" pitchFamily="34" charset="0"/>
                <a:ea typeface="Verdana" pitchFamily="34" charset="0"/>
                <a:cs typeface="Verdana" pitchFamily="34" charset="0"/>
              </a:defRPr>
            </a:lvl2pPr>
            <a:lvl3pPr marL="0" indent="0">
              <a:defRPr sz="1400">
                <a:latin typeface="Verdana" pitchFamily="34" charset="0"/>
                <a:ea typeface="Verdana" pitchFamily="34" charset="0"/>
                <a:cs typeface="Verdana" pitchFamily="34" charset="0"/>
              </a:defRPr>
            </a:lvl3pPr>
            <a:lvl4pPr marL="0" indent="0">
              <a:defRPr sz="1400">
                <a:latin typeface="Verdana" pitchFamily="34" charset="0"/>
                <a:ea typeface="Verdana" pitchFamily="34" charset="0"/>
                <a:cs typeface="Verdana" pitchFamily="34" charset="0"/>
              </a:defRPr>
            </a:lvl4pPr>
            <a:lvl5pPr marL="0" indent="0">
              <a:defRPr sz="1400">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3" name="Text Placeholder 2"/>
          <p:cNvSpPr>
            <a:spLocks noGrp="1"/>
          </p:cNvSpPr>
          <p:nvPr>
            <p:ph type="body" sz="quarter" idx="12"/>
          </p:nvPr>
        </p:nvSpPr>
        <p:spPr>
          <a:xfrm>
            <a:off x="371475" y="400850"/>
            <a:ext cx="8267700" cy="763575"/>
          </a:xfrm>
          <a:prstGeom prst="rect">
            <a:avLst/>
          </a:prstGeom>
        </p:spPr>
        <p:txBody>
          <a:bodyPr/>
          <a:lstStyle>
            <a:lvl1pPr>
              <a:defRPr sz="2600" b="1">
                <a:solidFill>
                  <a:srgbClr val="FFE161"/>
                </a:solidFill>
                <a:latin typeface="Verdana" pitchFamily="34" charset="0"/>
                <a:ea typeface="Verdana" pitchFamily="34" charset="0"/>
                <a:cs typeface="Verdana"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2707396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9144000" cy="1125538"/>
          </a:xfrm>
          <a:prstGeom prst="rect">
            <a:avLst/>
          </a:prstGeom>
          <a:solidFill>
            <a:srgbClr val="0F5494"/>
          </a:solidFill>
          <a:ln w="635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r>
              <a:rPr lang="en-US">
                <a:solidFill>
                  <a:srgbClr val="FFFFFF"/>
                </a:solidFill>
                <a:latin typeface="Arial" charset="0"/>
                <a:ea typeface="Arial" charset="0"/>
                <a:cs typeface="Arial" charset="0"/>
              </a:rPr>
              <a:t>                             </a:t>
            </a:r>
          </a:p>
        </p:txBody>
      </p:sp>
      <p:pic>
        <p:nvPicPr>
          <p:cNvPr id="5" name="Picture 2" descr="C:\DOCUME~1\lenain\LOCALS~1\Temp\7zECF.tmp\LOGO-CE for RTD EN Landscape Positive Cyan.pn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361949" y="1543051"/>
            <a:ext cx="7724775" cy="3552824"/>
          </a:xfrm>
          <a:prstGeom prst="rect">
            <a:avLst/>
          </a:prstGeom>
        </p:spPr>
        <p:txBody>
          <a:bodyPr/>
          <a:lstStyle>
            <a:lvl1pPr marL="0" indent="0">
              <a:buClr>
                <a:srgbClr val="00B0F0"/>
              </a:buClr>
              <a:buFont typeface="+mj-lt"/>
              <a:buNone/>
              <a:defRPr sz="2400" b="1">
                <a:solidFill>
                  <a:srgbClr val="00B0F0"/>
                </a:solidFill>
                <a:latin typeface="Verdana" pitchFamily="34" charset="0"/>
                <a:ea typeface="Verdana" pitchFamily="34" charset="0"/>
                <a:cs typeface="Verdana" pitchFamily="34" charset="0"/>
              </a:defRPr>
            </a:lvl1pPr>
            <a:lvl2pPr marL="266700" indent="-266700">
              <a:buClr>
                <a:srgbClr val="0070C0"/>
              </a:buClr>
              <a:buFont typeface="Wingdings" pitchFamily="2" charset="2"/>
              <a:buChar char="ü"/>
              <a:defRPr sz="1800" b="1">
                <a:solidFill>
                  <a:srgbClr val="0070C0"/>
                </a:solidFill>
                <a:latin typeface="Verdana" pitchFamily="34" charset="0"/>
                <a:ea typeface="Verdana" pitchFamily="34" charset="0"/>
                <a:cs typeface="Verdana" pitchFamily="34" charset="0"/>
              </a:defRPr>
            </a:lvl2pPr>
            <a:lvl3pPr marL="1141413" indent="-874713">
              <a:defRPr sz="1800" baseline="30000">
                <a:solidFill>
                  <a:schemeClr val="bg1">
                    <a:lumMod val="50000"/>
                  </a:schemeClr>
                </a:solidFill>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376238" y="337150"/>
            <a:ext cx="8220075" cy="914400"/>
          </a:xfrm>
          <a:prstGeom prst="rect">
            <a:avLst/>
          </a:prstGeom>
        </p:spPr>
        <p:txBody>
          <a:bodyPr/>
          <a:lstStyle>
            <a:lvl1pPr algn="l">
              <a:defRPr sz="2800" b="1">
                <a:solidFill>
                  <a:srgbClr val="FFE161"/>
                </a:solidFill>
                <a:latin typeface="Verdana" pitchFamily="34" charset="0"/>
                <a:ea typeface="Verdana" pitchFamily="34" charset="0"/>
                <a:cs typeface="Verdana" pitchFamily="34" charset="0"/>
              </a:defRPr>
            </a:lvl1pPr>
            <a:lvl2pPr algn="ctr">
              <a:defRPr sz="16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890426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44000"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fontAlgn="base" hangingPunct="1">
              <a:spcBef>
                <a:spcPct val="0"/>
              </a:spcBef>
              <a:spcAft>
                <a:spcPct val="0"/>
              </a:spcAft>
              <a:defRPr/>
            </a:pPr>
            <a:endParaRPr lang="en-US" altLang="en-US" sz="1800" smtClean="0">
              <a:solidFill>
                <a:srgbClr val="FFFFFF"/>
              </a:solidFill>
            </a:endParaRPr>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t="15884" r="2689" b="-2"/>
          <a:stretch>
            <a:fillRect/>
          </a:stretch>
        </p:blipFill>
        <p:spPr bwMode="auto">
          <a:xfrm>
            <a:off x="0" y="971550"/>
            <a:ext cx="91440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rotWithShape="1">
          <a:blip r:embed="rId3">
            <a:extLst>
              <a:ext uri="{28A0092B-C50C-407E-A947-70E740481C1C}">
                <a14:useLocalDpi xmlns:a14="http://schemas.microsoft.com/office/drawing/2010/main" val="0"/>
              </a:ext>
            </a:extLst>
          </a:blip>
          <a:srcRect t="43083" r="39045" b="-2"/>
          <a:stretch/>
        </p:blipFill>
        <p:spPr bwMode="auto">
          <a:xfrm>
            <a:off x="0" y="2874392"/>
            <a:ext cx="5727700" cy="4010992"/>
          </a:xfrm>
          <a:prstGeom prst="rect">
            <a:avLst/>
          </a:prstGeom>
          <a:ln>
            <a:noFill/>
          </a:ln>
          <a:effectLst>
            <a:glow>
              <a:schemeClr val="bg1"/>
            </a:glow>
            <a:softEdge rad="762000"/>
          </a:effectLst>
          <a:extLst/>
        </p:spPr>
      </p:pic>
      <p:pic>
        <p:nvPicPr>
          <p:cNvPr id="7" name="Picture 17" descr="LOGO CE_Vertical_EN_NEG_quadri_H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ffectLst>
            <a:glow rad="952500">
              <a:schemeClr val="bg1">
                <a:alpha val="10000"/>
              </a:schemeClr>
            </a:glow>
          </a:effectLst>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dirty="0" smtClean="0"/>
              <a:t>Click to edit Master title style</a:t>
            </a:r>
            <a:endParaRPr lang="en-GB" altLang="en-US" noProof="0" dirty="0" smtClean="0"/>
          </a:p>
        </p:txBody>
      </p:sp>
      <p:sp>
        <p:nvSpPr>
          <p:cNvPr id="9"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solidFill>
                <a:srgbClr val="FFFFFF"/>
              </a:solidFill>
            </a:endParaRPr>
          </a:p>
        </p:txBody>
      </p:sp>
      <p:sp>
        <p:nvSpPr>
          <p:cNvPr id="10"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solidFill>
                <a:srgbClr val="FFFFFF"/>
              </a:solidFill>
            </a:endParaRPr>
          </a:p>
        </p:txBody>
      </p:sp>
      <p:sp>
        <p:nvSpPr>
          <p:cNvPr id="11"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EEDC54DD-1654-4880-A9CF-10FA2918AA73}"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674870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61E960-7FA7-427D-8CC9-945C084AA58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80460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16EDB7-3AFD-4B1F-B069-679643B3333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11946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5FDBDC-DD64-42F6-9957-B562A3BB4C5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51812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9B68EA-2F95-4061-B5C2-157F217CAB0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8778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587596-FA47-4F9C-A6CE-02541BE3127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84427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935C28-666F-4D68-A0B0-2C748427FA2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7885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10C8A52-CB53-43D2-8BFE-17A0251A63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24182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1ECF05-7511-48E1-869E-D7A6674F2C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50546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27F74C-62CD-469C-895B-8C7B4FCD947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410538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D2189-5B4F-41FE-8BDD-0FC62A3A5D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055453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F7E7D0-8529-413F-A4D3-000B7CFFBE7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43673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_Titre et contenu_bleu">
    <p:spTree>
      <p:nvGrpSpPr>
        <p:cNvPr id="1" name=""/>
        <p:cNvGrpSpPr/>
        <p:nvPr/>
      </p:nvGrpSpPr>
      <p:grpSpPr>
        <a:xfrm>
          <a:off x="0" y="0"/>
          <a:ext cx="0" cy="0"/>
          <a:chOff x="0" y="0"/>
          <a:chExt cx="0" cy="0"/>
        </a:xfrm>
      </p:grpSpPr>
      <p:sp>
        <p:nvSpPr>
          <p:cNvPr id="6" name="Rectangle 8"/>
          <p:cNvSpPr>
            <a:spLocks noChangeArrowheads="1"/>
          </p:cNvSpPr>
          <p:nvPr/>
        </p:nvSpPr>
        <p:spPr bwMode="auto">
          <a:xfrm>
            <a:off x="0" y="0"/>
            <a:ext cx="9144000" cy="5805488"/>
          </a:xfrm>
          <a:prstGeom prst="rect">
            <a:avLst/>
          </a:prstGeom>
          <a:solidFill>
            <a:srgbClr val="0F5494"/>
          </a:solidFill>
          <a:ln>
            <a:noFill/>
          </a:ln>
          <a:effectLst>
            <a:outerShdw dist="23000" dir="5400000" rotWithShape="0">
              <a:srgbClr val="FFFFFF">
                <a:alpha val="34998"/>
              </a:srgbClr>
            </a:outerShdw>
          </a:effectLst>
          <a:extLst>
            <a:ext uri="{91240B29-F687-4F45-9708-019B960494DF}">
              <a14:hiddenLine xmlns:a14="http://schemas.microsoft.com/office/drawing/2010/main" w="63500">
                <a:solidFill>
                  <a:srgbClr val="000000"/>
                </a:solidFill>
                <a:miter lim="800000"/>
                <a:headEnd/>
                <a:tailEnd/>
              </a14:hiddenLine>
            </a:ext>
          </a:extLst>
        </p:spPr>
        <p:txBody>
          <a:bodyPr anchor="ct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200" smtClean="0">
              <a:solidFill>
                <a:srgbClr val="FFFFFF"/>
              </a:solidFill>
              <a:cs typeface="Arial" charset="0"/>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3072116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AEF0"/>
              </a:buClr>
              <a:tabLst>
                <a:tab pos="7623175" algn="l"/>
              </a:tabLst>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7" name="Rectangle 4"/>
          <p:cNvSpPr>
            <a:spLocks noGrp="1" noChangeArrowheads="1"/>
          </p:cNvSpPr>
          <p:nvPr>
            <p:ph type="dt" sz="half" idx="10"/>
          </p:nvPr>
        </p:nvSpPr>
        <p:spPr>
          <a:xfrm>
            <a:off x="457200" y="6093296"/>
            <a:ext cx="2133600" cy="476250"/>
          </a:xfrm>
        </p:spPr>
        <p:txBody>
          <a:bodyPr/>
          <a:lstStyle>
            <a:lvl1pPr>
              <a:defRPr dirty="0">
                <a:solidFill>
                  <a:schemeClr val="tx1"/>
                </a:solidFill>
              </a:defRPr>
            </a:lvl1pPr>
          </a:lstStyle>
          <a:p>
            <a:pPr>
              <a:defRPr/>
            </a:pPr>
            <a:endParaRPr lang="en-GB">
              <a:solidFill>
                <a:srgbClr val="000000"/>
              </a:solidFill>
            </a:endParaRPr>
          </a:p>
        </p:txBody>
      </p:sp>
      <p:sp>
        <p:nvSpPr>
          <p:cNvPr id="18" name="Rectangle 5"/>
          <p:cNvSpPr>
            <a:spLocks noGrp="1" noChangeArrowheads="1"/>
          </p:cNvSpPr>
          <p:nvPr>
            <p:ph type="ftr" sz="quarter" idx="11"/>
          </p:nvPr>
        </p:nvSpPr>
        <p:spPr>
          <a:xfrm>
            <a:off x="3124200" y="6093296"/>
            <a:ext cx="2895600" cy="476250"/>
          </a:xfrm>
        </p:spPr>
        <p:txBody>
          <a:bodyPr/>
          <a:lstStyle>
            <a:lvl1pPr>
              <a:defRPr dirty="0">
                <a:solidFill>
                  <a:schemeClr val="tx1"/>
                </a:solidFill>
              </a:defRPr>
            </a:lvl1pPr>
          </a:lstStyle>
          <a:p>
            <a:pPr>
              <a:defRPr/>
            </a:pPr>
            <a:endParaRPr lang="en-GB">
              <a:solidFill>
                <a:srgbClr val="000000"/>
              </a:solidFill>
            </a:endParaRPr>
          </a:p>
        </p:txBody>
      </p:sp>
      <p:sp>
        <p:nvSpPr>
          <p:cNvPr id="19" name="Rectangle 6"/>
          <p:cNvSpPr>
            <a:spLocks noGrp="1" noChangeArrowheads="1"/>
          </p:cNvSpPr>
          <p:nvPr>
            <p:ph type="sldNum" sz="quarter" idx="12"/>
          </p:nvPr>
        </p:nvSpPr>
        <p:spPr>
          <a:xfrm>
            <a:off x="6553200" y="6093296"/>
            <a:ext cx="2133600" cy="476250"/>
          </a:xfrm>
        </p:spPr>
        <p:txBody>
          <a:bodyPr/>
          <a:lstStyle>
            <a:lvl1pPr>
              <a:defRPr smtClean="0">
                <a:solidFill>
                  <a:schemeClr val="tx1"/>
                </a:solidFill>
              </a:defRPr>
            </a:lvl1pPr>
          </a:lstStyle>
          <a:p>
            <a:pPr>
              <a:defRPr/>
            </a:pPr>
            <a:fld id="{2BB59E6E-B967-488E-B209-8B7FA0D7AF9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846668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fontAlgn="base" hangingPunct="1">
              <a:spcBef>
                <a:spcPct val="0"/>
              </a:spcBef>
              <a:spcAft>
                <a:spcPct val="0"/>
              </a:spcAft>
              <a:defRPr/>
            </a:pPr>
            <a:r>
              <a:rPr lang="en-US" altLang="en-US" smtClean="0">
                <a:solidFill>
                  <a:srgbClr val="FFFFFF"/>
                </a:solidFill>
              </a:rPr>
              <a:t>                             </a:t>
            </a:r>
          </a:p>
        </p:txBody>
      </p:sp>
      <p:pic>
        <p:nvPicPr>
          <p:cNvPr id="5" name="Picture 2"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7"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117600"/>
            <a:ext cx="9158288" cy="407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58917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3A5027-677A-4345-84F3-B0D7F7B6A4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1365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E673CC-248B-4143-9929-7C7D1601397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1448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612CBC-054B-4AE0-BFE3-E30880053B4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4822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4.png"/><Relationship Id="rId2" Type="http://schemas.openxmlformats.org/officeDocument/2006/relationships/slideLayout" Target="../slideLayouts/slideLayout54.xml"/><Relationship Id="rId16" Type="http://schemas.openxmlformats.org/officeDocument/2006/relationships/image" Target="../media/image3.jpe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fontAlgn="base">
              <a:spcBef>
                <a:spcPct val="0"/>
              </a:spcBef>
              <a:spcAft>
                <a:spcPct val="0"/>
              </a:spcAft>
              <a:defRPr/>
            </a:pPr>
            <a:fld id="{2930723F-7D8F-49DB-A5AC-8D7EBBFD3AED}"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32" name="Picture 17" descr="LOGO CE_Vertical_EN_NEG_quadri_H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p:cNvSpPr>
            <a:spLocks noChangeArrowheads="1"/>
          </p:cNvSpPr>
          <p:nvPr userDrawn="1"/>
        </p:nvSpPr>
        <p:spPr bwMode="auto">
          <a:xfrm>
            <a:off x="4140200" y="6497638"/>
            <a:ext cx="611188" cy="360362"/>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eaLnBrk="1" fontAlgn="base" hangingPunct="1">
              <a:spcBef>
                <a:spcPct val="0"/>
              </a:spcBef>
              <a:spcAft>
                <a:spcPct val="0"/>
              </a:spcAft>
              <a:defRPr/>
            </a:pPr>
            <a:r>
              <a:rPr lang="en-IE" altLang="en-US" sz="600" b="0" i="1" smtClean="0">
                <a:solidFill>
                  <a:srgbClr val="FFFFFF"/>
                </a:solidFill>
              </a:rPr>
              <a:t>Policy</a:t>
            </a:r>
            <a:endParaRPr lang="en-GB" altLang="en-US" sz="600" b="0" i="1" smtClean="0">
              <a:solidFill>
                <a:srgbClr val="FFFFFF"/>
              </a:solidFill>
            </a:endParaRPr>
          </a:p>
        </p:txBody>
      </p:sp>
      <p:sp>
        <p:nvSpPr>
          <p:cNvPr id="1034" name="Rectangle 6"/>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eaLnBrk="1" fontAlgn="base" hangingPunct="1">
              <a:spcBef>
                <a:spcPct val="0"/>
              </a:spcBef>
              <a:spcAft>
                <a:spcPct val="0"/>
              </a:spcAft>
              <a:defRPr/>
            </a:pPr>
            <a:r>
              <a:rPr lang="en-IE" altLang="en-US" sz="600" b="0" i="1" smtClean="0">
                <a:solidFill>
                  <a:srgbClr val="FFFFFF"/>
                </a:solidFill>
              </a:rPr>
              <a:t> Research and</a:t>
            </a:r>
          </a:p>
          <a:p>
            <a:pPr eaLnBrk="1" fontAlgn="base" hangingPunct="1">
              <a:spcBef>
                <a:spcPct val="0"/>
              </a:spcBef>
              <a:spcAft>
                <a:spcPct val="0"/>
              </a:spcAft>
              <a:defRPr/>
            </a:pPr>
            <a:r>
              <a:rPr lang="en-IE" altLang="en-US" sz="600" b="0" i="1" smtClean="0">
                <a:solidFill>
                  <a:srgbClr val="FFFFFF"/>
                </a:solidFill>
              </a:rPr>
              <a:t> Innovation</a:t>
            </a:r>
            <a:endParaRPr lang="en-GB" altLang="en-US" sz="600" b="0" i="1" smtClean="0">
              <a:solidFill>
                <a:srgbClr val="FFFFFF"/>
              </a:solidFill>
            </a:endParaRPr>
          </a:p>
        </p:txBody>
      </p:sp>
      <p:sp>
        <p:nvSpPr>
          <p:cNvPr id="1035" name="Rectangle 20"/>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fontAlgn="base" hangingPunct="1">
              <a:spcBef>
                <a:spcPct val="0"/>
              </a:spcBef>
              <a:spcAft>
                <a:spcPct val="0"/>
              </a:spcAft>
              <a:defRPr/>
            </a:pPr>
            <a:endParaRPr lang="en-US" altLang="en-US" smtClean="0"/>
          </a:p>
        </p:txBody>
      </p:sp>
    </p:spTree>
    <p:extLst>
      <p:ext uri="{BB962C8B-B14F-4D97-AF65-F5344CB8AC3E}">
        <p14:creationId xmlns:p14="http://schemas.microsoft.com/office/powerpoint/2010/main" val="1193091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2" charset="0"/>
        </a:defRPr>
      </a:lvl2pPr>
      <a:lvl3pPr marL="358775" indent="-358775" algn="l" rtl="0" eaLnBrk="0" fontAlgn="base" hangingPunct="0">
        <a:spcBef>
          <a:spcPct val="0"/>
        </a:spcBef>
        <a:spcAft>
          <a:spcPct val="0"/>
        </a:spcAft>
        <a:defRPr sz="3000" b="1">
          <a:solidFill>
            <a:srgbClr val="0F5494"/>
          </a:solidFill>
          <a:latin typeface="Verdana" pitchFamily="32" charset="0"/>
        </a:defRPr>
      </a:lvl3pPr>
      <a:lvl4pPr marL="358775" indent="-358775" algn="l" rtl="0" eaLnBrk="0" fontAlgn="base" hangingPunct="0">
        <a:spcBef>
          <a:spcPct val="0"/>
        </a:spcBef>
        <a:spcAft>
          <a:spcPct val="0"/>
        </a:spcAft>
        <a:defRPr sz="3000" b="1">
          <a:solidFill>
            <a:srgbClr val="0F5494"/>
          </a:solidFill>
          <a:latin typeface="Verdana" pitchFamily="32" charset="0"/>
        </a:defRPr>
      </a:lvl4pPr>
      <a:lvl5pPr marL="358775" indent="-358775" algn="l" rtl="0" eaLnBrk="0" fontAlgn="base" hangingPunct="0">
        <a:spcBef>
          <a:spcPct val="0"/>
        </a:spcBef>
        <a:spcAft>
          <a:spcPct val="0"/>
        </a:spcAft>
        <a:defRPr sz="3000" b="1">
          <a:solidFill>
            <a:srgbClr val="0F5494"/>
          </a:solidFill>
          <a:latin typeface="Verdana" pitchFamily="32" charset="0"/>
        </a:defRPr>
      </a:lvl5pPr>
      <a:lvl6pPr marL="815975" algn="l" rtl="0" fontAlgn="base">
        <a:spcBef>
          <a:spcPct val="0"/>
        </a:spcBef>
        <a:spcAft>
          <a:spcPct val="0"/>
        </a:spcAft>
        <a:defRPr sz="3000" b="1">
          <a:solidFill>
            <a:srgbClr val="0F5494"/>
          </a:solidFill>
          <a:latin typeface="Verdana" pitchFamily="32" charset="0"/>
        </a:defRPr>
      </a:lvl6pPr>
      <a:lvl7pPr marL="1273175" algn="l" rtl="0" fontAlgn="base">
        <a:spcBef>
          <a:spcPct val="0"/>
        </a:spcBef>
        <a:spcAft>
          <a:spcPct val="0"/>
        </a:spcAft>
        <a:defRPr sz="3000" b="1">
          <a:solidFill>
            <a:srgbClr val="0F5494"/>
          </a:solidFill>
          <a:latin typeface="Verdana" pitchFamily="32" charset="0"/>
        </a:defRPr>
      </a:lvl7pPr>
      <a:lvl8pPr marL="1730375" algn="l" rtl="0" fontAlgn="base">
        <a:spcBef>
          <a:spcPct val="0"/>
        </a:spcBef>
        <a:spcAft>
          <a:spcPct val="0"/>
        </a:spcAft>
        <a:defRPr sz="3000" b="1">
          <a:solidFill>
            <a:srgbClr val="0F5494"/>
          </a:solidFill>
          <a:latin typeface="Verdana" pitchFamily="32" charset="0"/>
        </a:defRPr>
      </a:lvl8pPr>
      <a:lvl9pPr marL="2187575" algn="l" rtl="0" fontAlgn="base">
        <a:spcBef>
          <a:spcPct val="0"/>
        </a:spcBef>
        <a:spcAft>
          <a:spcPct val="0"/>
        </a:spcAft>
        <a:defRPr sz="3000" b="1">
          <a:solidFill>
            <a:srgbClr val="0F5494"/>
          </a:solidFill>
          <a:latin typeface="Verdana" pitchFamily="32"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27" name="Picture 3"/>
          <p:cNvPicPr>
            <a:picLocks noChangeAspect="1"/>
          </p:cNvPicPr>
          <p:nvPr userDrawn="1"/>
        </p:nvPicPr>
        <p:blipFill>
          <a:blip r:embed="rId15">
            <a:extLst>
              <a:ext uri="{28A0092B-C50C-407E-A947-70E740481C1C}">
                <a14:useLocalDpi xmlns:a14="http://schemas.microsoft.com/office/drawing/2010/main" val="0"/>
              </a:ext>
            </a:extLst>
          </a:blip>
          <a:srcRect t="15884" r="2689" b="70531"/>
          <a:stretch>
            <a:fillRect/>
          </a:stretch>
        </p:blipFill>
        <p:spPr bwMode="auto">
          <a:xfrm>
            <a:off x="0" y="0"/>
            <a:ext cx="91440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9"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fontAlgn="base">
              <a:spcBef>
                <a:spcPct val="0"/>
              </a:spcBef>
              <a:spcAft>
                <a:spcPct val="0"/>
              </a:spcAft>
              <a:defRPr/>
            </a:pPr>
            <a:fld id="{DE58C168-EF04-44CE-929E-C52C08623CDC}"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7610" y="255037"/>
            <a:ext cx="1436687" cy="1004887"/>
          </a:xfrm>
          <a:prstGeom prst="rect">
            <a:avLst/>
          </a:prstGeom>
          <a:noFill/>
          <a:effectLst>
            <a:glow rad="952500">
              <a:schemeClr val="bg1">
                <a:alpha val="1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702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 id="2147483786" r:id="rId13"/>
  </p:sldLayoutIdLst>
  <p:timing>
    <p:tnLst>
      <p:par>
        <p:cTn id="1" dur="indefinite" restart="never" nodeType="tmRoot"/>
      </p:par>
    </p:tnLst>
  </p:timing>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95288" y="1304925"/>
            <a:ext cx="822801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1027" name="Rectangle 2"/>
          <p:cNvSpPr>
            <a:spLocks noGrp="1" noChangeArrowheads="1"/>
          </p:cNvSpPr>
          <p:nvPr>
            <p:ph type="body" idx="1"/>
          </p:nvPr>
        </p:nvSpPr>
        <p:spPr bwMode="auto">
          <a:xfrm>
            <a:off x="457200" y="2492375"/>
            <a:ext cx="8228013" cy="352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en-US" sz="7600" b="1">
              <a:solidFill>
                <a:srgbClr val="FFFFFF"/>
              </a:solidFill>
            </a:endParaRPr>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en-US" sz="7600" b="1">
              <a:solidFill>
                <a:srgbClr val="FFFFFF"/>
              </a:solidFill>
            </a:endParaRPr>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defRPr>
            </a:lvl1pPr>
          </a:lstStyle>
          <a:p>
            <a:pPr defTabSz="449263" fontAlgn="base">
              <a:spcBef>
                <a:spcPct val="0"/>
              </a:spcBef>
              <a:spcAft>
                <a:spcPct val="0"/>
              </a:spcAft>
              <a:buClr>
                <a:srgbClr val="000000"/>
              </a:buClr>
              <a:buSzPct val="100000"/>
              <a:buFont typeface="Times New Roman" pitchFamily="16" charset="0"/>
              <a:buNone/>
              <a:defRPr/>
            </a:pPr>
            <a:fld id="{E675477F-F3A9-462C-9379-0F08F10E67D4}" type="slidenum">
              <a:rPr lang="en-GB" b="1"/>
              <a:pPr defTabSz="449263" fontAlgn="base">
                <a:spcBef>
                  <a:spcPct val="0"/>
                </a:spcBef>
                <a:spcAft>
                  <a:spcPct val="0"/>
                </a:spcAft>
                <a:buClr>
                  <a:srgbClr val="000000"/>
                </a:buClr>
                <a:buSzPct val="100000"/>
                <a:buFont typeface="Times New Roman" pitchFamily="16" charset="0"/>
                <a:buNone/>
                <a:defRPr/>
              </a:pPr>
              <a:t>‹#›</a:t>
            </a:fld>
            <a:endParaRPr lang="en-GB" b="1"/>
          </a:p>
        </p:txBody>
      </p:sp>
      <p:sp>
        <p:nvSpPr>
          <p:cNvPr id="1031" name="Rectangle 6"/>
          <p:cNvSpPr>
            <a:spLocks noChangeArrowheads="1"/>
          </p:cNvSpPr>
          <p:nvPr/>
        </p:nvSpPr>
        <p:spPr bwMode="auto">
          <a:xfrm>
            <a:off x="0" y="0"/>
            <a:ext cx="9144000" cy="957263"/>
          </a:xfrm>
          <a:prstGeom prst="rect">
            <a:avLst/>
          </a:prstGeom>
          <a:solidFill>
            <a:srgbClr val="0F5494"/>
          </a:solidFill>
          <a:ln w="9360">
            <a:solidFill>
              <a:srgbClr val="0F549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en-US" sz="7600" b="1">
              <a:solidFill>
                <a:srgbClr val="FFFFFF"/>
              </a:solidFill>
            </a:endParaRPr>
          </a:p>
        </p:txBody>
      </p:sp>
      <p:pic>
        <p:nvPicPr>
          <p:cNvPr id="1032"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3" name="Rectangle 8"/>
          <p:cNvSpPr>
            <a:spLocks noChangeArrowheads="1"/>
          </p:cNvSpPr>
          <p:nvPr/>
        </p:nvSpPr>
        <p:spPr bwMode="auto">
          <a:xfrm>
            <a:off x="4140200" y="6497638"/>
            <a:ext cx="611188" cy="360362"/>
          </a:xfrm>
          <a:prstGeom prst="rect">
            <a:avLst/>
          </a:prstGeom>
          <a:solidFill>
            <a:srgbClr val="133176"/>
          </a:solidFill>
          <a:ln w="9360">
            <a:solidFill>
              <a:srgbClr val="133176"/>
            </a:solidFill>
            <a:miter lim="800000"/>
            <a:headEnd/>
            <a:tailEnd/>
          </a:ln>
          <a:effectLst>
            <a:outerShdw dist="23040" dir="5400000" algn="ctr" rotWithShape="0">
              <a:srgbClr val="000000">
                <a:alpha val="35036"/>
              </a:srgbClr>
            </a:outerShdw>
          </a:effectLst>
        </p:spPr>
        <p:txBody>
          <a:bodyPr lIns="0" tIns="36000" rIns="54000" bIns="46800"/>
          <a:lstStyle/>
          <a:p>
            <a:pPr defTabSz="449263" fontAlgn="base">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600" b="1" i="1">
                <a:solidFill>
                  <a:srgbClr val="FFFFFF"/>
                </a:solidFill>
              </a:rPr>
              <a:t>Policy</a:t>
            </a:r>
          </a:p>
        </p:txBody>
      </p:sp>
      <p:sp>
        <p:nvSpPr>
          <p:cNvPr id="1034" name="Rectangle 9"/>
          <p:cNvSpPr>
            <a:spLocks noChangeArrowheads="1"/>
          </p:cNvSpPr>
          <p:nvPr/>
        </p:nvSpPr>
        <p:spPr bwMode="auto">
          <a:xfrm>
            <a:off x="4140200" y="6497638"/>
            <a:ext cx="611188" cy="360362"/>
          </a:xfrm>
          <a:prstGeom prst="rect">
            <a:avLst/>
          </a:prstGeom>
          <a:solidFill>
            <a:srgbClr val="00BEFF"/>
          </a:solidFill>
          <a:ln w="9360">
            <a:solidFill>
              <a:srgbClr val="00BEFF"/>
            </a:solidFill>
            <a:miter lim="800000"/>
            <a:headEnd/>
            <a:tailEnd/>
          </a:ln>
          <a:effectLst>
            <a:outerShdw dist="23040" dir="5400000" algn="ctr" rotWithShape="0">
              <a:srgbClr val="000000">
                <a:alpha val="35036"/>
              </a:srgbClr>
            </a:outerShdw>
          </a:effectLst>
        </p:spPr>
        <p:txBody>
          <a:bodyPr lIns="0" tIns="36000" rIns="54000" bIns="46800"/>
          <a:lstStyle/>
          <a:p>
            <a:pPr defTabSz="449263" fontAlgn="base">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600" b="1" i="1">
                <a:solidFill>
                  <a:srgbClr val="FFFFFF"/>
                </a:solidFill>
              </a:rPr>
              <a:t> Research and</a:t>
            </a:r>
          </a:p>
          <a:p>
            <a:pPr defTabSz="449263" fontAlgn="base">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E" sz="600" b="1" i="1">
                <a:solidFill>
                  <a:srgbClr val="FFFFFF"/>
                </a:solidFill>
              </a:rPr>
              <a:t> Innovation</a:t>
            </a:r>
          </a:p>
        </p:txBody>
      </p:sp>
      <p:sp>
        <p:nvSpPr>
          <p:cNvPr id="1035" name="Rectangle 10"/>
          <p:cNvSpPr>
            <a:spLocks noChangeArrowheads="1"/>
          </p:cNvSpPr>
          <p:nvPr/>
        </p:nvSpPr>
        <p:spPr bwMode="auto">
          <a:xfrm>
            <a:off x="4144963" y="1222375"/>
            <a:ext cx="619125" cy="36513"/>
          </a:xfrm>
          <a:prstGeom prst="rect">
            <a:avLst/>
          </a:prstGeom>
          <a:solidFill>
            <a:srgbClr val="00BE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en-US" sz="7600" b="1">
              <a:solidFill>
                <a:srgbClr val="FFFFFF"/>
              </a:solidFill>
            </a:endParaRPr>
          </a:p>
        </p:txBody>
      </p:sp>
    </p:spTree>
    <p:extLst>
      <p:ext uri="{BB962C8B-B14F-4D97-AF65-F5344CB8AC3E}">
        <p14:creationId xmlns:p14="http://schemas.microsoft.com/office/powerpoint/2010/main" val="388376963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hf hdr="0" ftr="0" dt="0"/>
  <p:txStyles>
    <p:titleStyle>
      <a:lvl1pPr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S Gothic" charset="-128"/>
        </a:defRPr>
      </a:lvl2pPr>
      <a:lvl3pPr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S Gothic" charset="-128"/>
        </a:defRPr>
      </a:lvl3pPr>
      <a:lvl4pPr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S Gothic" charset="-128"/>
        </a:defRPr>
      </a:lvl4pPr>
      <a:lvl5pPr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S Gothic"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S Gothic"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S Gothic"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S Gothic"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MS Gothic"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6" charset="0"/>
        <a:defRPr sz="2400" i="1">
          <a:solidFill>
            <a:srgbClr val="0F5494"/>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6" charset="0"/>
        <a:defRPr sz="2000" b="1">
          <a:solidFill>
            <a:srgbClr val="0F5494"/>
          </a:solidFill>
          <a:latin typeface="+mn-lt"/>
          <a:ea typeface="+mn-ea"/>
        </a:defRPr>
      </a:lvl2pPr>
      <a:lvl3pPr marL="1143000" indent="-228600" algn="l" defTabSz="449263" rtl="0" eaLnBrk="0" fontAlgn="base" hangingPunct="0">
        <a:spcBef>
          <a:spcPts val="350"/>
        </a:spcBef>
        <a:spcAft>
          <a:spcPct val="0"/>
        </a:spcAft>
        <a:buClr>
          <a:srgbClr val="000000"/>
        </a:buClr>
        <a:buSzPct val="100000"/>
        <a:buFont typeface="Times New Roman" pitchFamily="16" charset="0"/>
        <a:defRPr sz="1400">
          <a:solidFill>
            <a:srgbClr val="0F5494"/>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1339850"/>
            <a:ext cx="8229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2051" name="Rectangle 3"/>
          <p:cNvSpPr>
            <a:spLocks noGrp="1" noChangeArrowheads="1"/>
          </p:cNvSpPr>
          <p:nvPr>
            <p:ph type="body" idx="1"/>
          </p:nvPr>
        </p:nvSpPr>
        <p:spPr bwMode="auto">
          <a:xfrm>
            <a:off x="457200" y="2276475"/>
            <a:ext cx="82296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1.	What will be the role, the structure and the responsibilities of the programme committee?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mn-ea"/>
                <a:cs typeface="+mn-cs"/>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mn-ea"/>
                <a:cs typeface="+mn-cs"/>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pitchFamily="18" charset="0"/>
              </a:defRPr>
            </a:lvl1pPr>
          </a:lstStyle>
          <a:p>
            <a:pPr fontAlgn="base">
              <a:spcBef>
                <a:spcPct val="0"/>
              </a:spcBef>
              <a:spcAft>
                <a:spcPct val="0"/>
              </a:spcAft>
              <a:defRPr/>
            </a:pPr>
            <a:fld id="{AE69C9C0-3FC6-45CC-AF43-A64700F8E481}" type="slidenum">
              <a:rPr lang="en-GB">
                <a:latin typeface="Arial" pitchFamily="34" charset="0"/>
              </a:rPr>
              <a:pPr fontAlgn="base">
                <a:spcBef>
                  <a:spcPct val="0"/>
                </a:spcBef>
                <a:spcAft>
                  <a:spcPct val="0"/>
                </a:spcAft>
                <a:defRPr/>
              </a:pPr>
              <a:t>‹#›</a:t>
            </a:fld>
            <a:endParaRPr lang="en-GB">
              <a:latin typeface="Arial" pitchFamily="34" charset="0"/>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2056" name="Picture 17" descr="LOGO CE_Vertical_EN_NEG_quadri_H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6"/>
          <p:cNvSpPr>
            <a:spLocks noChangeArrowheads="1"/>
          </p:cNvSpPr>
          <p:nvPr/>
        </p:nvSpPr>
        <p:spPr bwMode="auto">
          <a:xfrm>
            <a:off x="4140200" y="6497638"/>
            <a:ext cx="611188" cy="360362"/>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lIns="0" tIns="36000" rIns="54000"/>
          <a:lstStyle/>
          <a:p>
            <a:pPr defTabSz="457200" fontAlgn="base">
              <a:spcBef>
                <a:spcPct val="0"/>
              </a:spcBef>
              <a:spcAft>
                <a:spcPct val="0"/>
              </a:spcAft>
              <a:defRPr/>
            </a:pPr>
            <a:r>
              <a:rPr lang="en-IE" sz="600" i="1">
                <a:solidFill>
                  <a:srgbClr val="FFFFFF"/>
                </a:solidFill>
              </a:rPr>
              <a:t>Policy</a:t>
            </a:r>
            <a:endParaRPr lang="en-GB" sz="600" i="1">
              <a:solidFill>
                <a:srgbClr val="FFFFFF"/>
              </a:solidFill>
            </a:endParaRPr>
          </a:p>
        </p:txBody>
      </p:sp>
      <p:sp>
        <p:nvSpPr>
          <p:cNvPr id="2058" name="Rectangle 6"/>
          <p:cNvSpPr>
            <a:spLocks noChangeArrowheads="1"/>
          </p:cNvSpPr>
          <p:nvPr/>
        </p:nvSpPr>
        <p:spPr bwMode="auto">
          <a:xfrm>
            <a:off x="4140200" y="6497638"/>
            <a:ext cx="611188" cy="360362"/>
          </a:xfrm>
          <a:prstGeom prst="rect">
            <a:avLst/>
          </a:prstGeom>
          <a:solidFill>
            <a:srgbClr val="00BEFF"/>
          </a:solidFill>
          <a:ln w="9525">
            <a:solidFill>
              <a:srgbClr val="00BEFF"/>
            </a:solidFill>
            <a:miter lim="800000"/>
            <a:headEnd/>
            <a:tailEnd/>
          </a:ln>
          <a:effectLst>
            <a:outerShdw blurRad="63500" dist="23000" dir="5400000" rotWithShape="0">
              <a:srgbClr val="000000">
                <a:alpha val="34998"/>
              </a:srgbClr>
            </a:outerShdw>
          </a:effectLst>
        </p:spPr>
        <p:txBody>
          <a:bodyPr lIns="0" tIns="36000" rIns="54000"/>
          <a:lstStyle/>
          <a:p>
            <a:pPr defTabSz="457200" fontAlgn="base">
              <a:spcBef>
                <a:spcPct val="0"/>
              </a:spcBef>
              <a:spcAft>
                <a:spcPct val="0"/>
              </a:spcAft>
              <a:defRPr/>
            </a:pPr>
            <a:r>
              <a:rPr lang="en-IE" sz="600" i="1">
                <a:solidFill>
                  <a:srgbClr val="FFFFFF"/>
                </a:solidFill>
              </a:rPr>
              <a:t> Research and</a:t>
            </a:r>
          </a:p>
          <a:p>
            <a:pPr defTabSz="457200" fontAlgn="base">
              <a:spcBef>
                <a:spcPct val="0"/>
              </a:spcBef>
              <a:spcAft>
                <a:spcPct val="0"/>
              </a:spcAft>
              <a:defRPr/>
            </a:pPr>
            <a:r>
              <a:rPr lang="en-IE" sz="600" i="1">
                <a:solidFill>
                  <a:srgbClr val="FFFFFF"/>
                </a:solidFill>
              </a:rPr>
              <a:t> Innovation</a:t>
            </a:r>
            <a:endParaRPr lang="en-GB" sz="600" i="1">
              <a:solidFill>
                <a:srgbClr val="FFFFFF"/>
              </a:solidFill>
            </a:endParaRPr>
          </a:p>
        </p:txBody>
      </p:sp>
      <p:sp>
        <p:nvSpPr>
          <p:cNvPr id="2059" name="Rectangle 20"/>
          <p:cNvSpPr>
            <a:spLocks noChangeArrowheads="1"/>
          </p:cNvSpPr>
          <p:nvPr/>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BE" altLang="en-US" sz="7600" b="1">
              <a:solidFill>
                <a:srgbClr val="FFD624"/>
              </a:solidFill>
            </a:endParaRPr>
          </a:p>
        </p:txBody>
      </p:sp>
    </p:spTree>
    <p:extLst>
      <p:ext uri="{BB962C8B-B14F-4D97-AF65-F5344CB8AC3E}">
        <p14:creationId xmlns:p14="http://schemas.microsoft.com/office/powerpoint/2010/main" val="14260772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40000"/>
        </a:spcBef>
        <a:spcAft>
          <a:spcPct val="40000"/>
        </a:spcAft>
        <a:buClr>
          <a:schemeClr val="tx1"/>
        </a:buClr>
        <a:buFont typeface="Wingdings" pitchFamily="2" charset="2"/>
        <a:buChar char="§"/>
        <a:defRPr sz="2800">
          <a:solidFill>
            <a:srgbClr val="000000"/>
          </a:solidFill>
          <a:latin typeface="+mn-lt"/>
          <a:ea typeface="Times New Roman" charset="0"/>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Times New Roman" charset="0"/>
          <a:cs typeface="+mn-cs"/>
        </a:defRPr>
      </a:lvl2pPr>
      <a:lvl3pPr marL="1143000" indent="-228600" algn="l" rtl="0" eaLnBrk="0" fontAlgn="base" hangingPunct="0">
        <a:spcBef>
          <a:spcPct val="20000"/>
        </a:spcBef>
        <a:spcAft>
          <a:spcPct val="0"/>
        </a:spcAft>
        <a:defRPr sz="1400">
          <a:solidFill>
            <a:srgbClr val="0F5494"/>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ea typeface="Times New Roman"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27" name="Picture 3"/>
          <p:cNvPicPr>
            <a:picLocks noChangeAspect="1"/>
          </p:cNvPicPr>
          <p:nvPr userDrawn="1"/>
        </p:nvPicPr>
        <p:blipFill>
          <a:blip r:embed="rId16">
            <a:extLst>
              <a:ext uri="{28A0092B-C50C-407E-A947-70E740481C1C}">
                <a14:useLocalDpi xmlns:a14="http://schemas.microsoft.com/office/drawing/2010/main" val="0"/>
              </a:ext>
            </a:extLst>
          </a:blip>
          <a:srcRect t="15884" r="2689" b="70531"/>
          <a:stretch>
            <a:fillRect/>
          </a:stretch>
        </p:blipFill>
        <p:spPr bwMode="auto">
          <a:xfrm>
            <a:off x="0" y="0"/>
            <a:ext cx="91440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9"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fontAlgn="base">
              <a:spcBef>
                <a:spcPct val="0"/>
              </a:spcBef>
              <a:spcAft>
                <a:spcPct val="0"/>
              </a:spcAft>
              <a:defRPr/>
            </a:pPr>
            <a:fld id="{DE58C168-EF04-44CE-929E-C52C08623CDC}"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57610" y="255037"/>
            <a:ext cx="1436687" cy="1004887"/>
          </a:xfrm>
          <a:prstGeom prst="rect">
            <a:avLst/>
          </a:prstGeom>
          <a:noFill/>
          <a:effectLst>
            <a:glow rad="952500">
              <a:schemeClr val="bg1">
                <a:alpha val="1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55133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Lst>
  <p:timing>
    <p:tnLst>
      <p:par>
        <p:cTn id="1" dur="indefinite" restart="never" nodeType="tmRoot"/>
      </p:par>
    </p:tnLst>
  </p:timing>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hyperlink" Target="http://www.enpi-info.eu/main.php?id=344&amp;id_type=2"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enpi-info.eu/mainmed.php?id=27348&amp;id_type=1&amp;lang_id=450"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1.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1.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ec.europa.eu/research/participants/portal/desktop/en/home.html" TargetMode="External"/><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hyperlink" Target="http://www.ncp-incontact.eu/nkswiki/index.php?title=Main_Page" TargetMode="External"/><Relationship Id="rId4" Type="http://schemas.openxmlformats.org/officeDocument/2006/relationships/hyperlink" Target="http://ec.europa.eu/programmes/horizon202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ec.europa.eu/horizon2020"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1.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304800" y="2590800"/>
            <a:ext cx="8928100" cy="790575"/>
          </a:xfrm>
        </p:spPr>
        <p:txBody>
          <a:bodyPr/>
          <a:lstStyle/>
          <a:p>
            <a:pPr algn="ctr" eaLnBrk="1" hangingPunct="1"/>
            <a:r>
              <a:rPr lang="fr-BE" altLang="en-US" sz="2800" dirty="0" smtClean="0"/>
              <a:t>EU – </a:t>
            </a:r>
            <a:r>
              <a:rPr lang="fr-BE" altLang="en-US" sz="2800" dirty="0" err="1" smtClean="0"/>
              <a:t>Algeria</a:t>
            </a:r>
            <a:r>
              <a:rPr lang="fr-BE" altLang="en-US" sz="2800" dirty="0" smtClean="0"/>
              <a:t> R&amp;I </a:t>
            </a:r>
            <a:r>
              <a:rPr lang="fr-BE" altLang="en-US" sz="2800" dirty="0" err="1" smtClean="0"/>
              <a:t>Coopertaion</a:t>
            </a:r>
            <a:r>
              <a:rPr lang="fr-BE" altLang="en-US" sz="2800" dirty="0" smtClean="0"/>
              <a:t> </a:t>
            </a:r>
            <a:endParaRPr lang="en-GB" altLang="en-US" sz="2800" dirty="0" smtClean="0"/>
          </a:p>
        </p:txBody>
      </p:sp>
      <p:sp>
        <p:nvSpPr>
          <p:cNvPr id="5124" name="Content Placeholder 2"/>
          <p:cNvSpPr txBox="1">
            <a:spLocks/>
          </p:cNvSpPr>
          <p:nvPr/>
        </p:nvSpPr>
        <p:spPr bwMode="auto">
          <a:xfrm>
            <a:off x="3563938" y="4437063"/>
            <a:ext cx="43926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spcBef>
                <a:spcPct val="20000"/>
              </a:spcBef>
              <a:buClr>
                <a:schemeClr val="bg1"/>
              </a:buClr>
              <a:buChar char="•"/>
              <a:defRPr sz="2400" i="1">
                <a:solidFill>
                  <a:srgbClr val="0F5494"/>
                </a:solidFill>
                <a:latin typeface="Verdana" pitchFamily="34" charset="0"/>
              </a:defRPr>
            </a:lvl1pPr>
            <a:lvl2pPr marL="742950" indent="-284163" defTabSz="449263" eaLnBrk="0" hangingPunct="0">
              <a:spcBef>
                <a:spcPct val="20000"/>
              </a:spcBef>
              <a:buClr>
                <a:srgbClr val="009FBA"/>
              </a:buClr>
              <a:buChar char="•"/>
              <a:defRPr sz="2000" b="1">
                <a:solidFill>
                  <a:srgbClr val="0F5494"/>
                </a:solidFill>
                <a:latin typeface="Verdana" pitchFamily="34" charset="0"/>
              </a:defRPr>
            </a:lvl2pPr>
            <a:lvl3pPr marL="228600" indent="-228600" defTabSz="449263" eaLnBrk="0" hangingPunct="0">
              <a:spcBef>
                <a:spcPct val="20000"/>
              </a:spcBef>
              <a:defRPr sz="1400">
                <a:solidFill>
                  <a:srgbClr val="0F5494"/>
                </a:solidFill>
                <a:latin typeface="Verdana" pitchFamily="34" charset="0"/>
              </a:defRPr>
            </a:lvl3pPr>
            <a:lvl4pPr marL="1598613" indent="-227013" defTabSz="449263" eaLnBrk="0" hangingPunct="0">
              <a:spcBef>
                <a:spcPct val="20000"/>
              </a:spcBef>
              <a:buChar char="–"/>
              <a:defRPr sz="2000">
                <a:solidFill>
                  <a:schemeClr val="tx1"/>
                </a:solidFill>
                <a:latin typeface="Arial" charset="0"/>
              </a:defRPr>
            </a:lvl4pPr>
            <a:lvl5pPr marL="2055813" indent="-227013" defTabSz="449263" eaLnBrk="0" hangingPunct="0">
              <a:spcBef>
                <a:spcPct val="20000"/>
              </a:spcBef>
              <a:buChar char="»"/>
              <a:defRPr sz="2000">
                <a:solidFill>
                  <a:schemeClr val="tx1"/>
                </a:solidFill>
                <a:latin typeface="Arial" charset="0"/>
              </a:defRPr>
            </a:lvl5pPr>
            <a:lvl6pPr marL="2513013" indent="-227013" defTabSz="449263" eaLnBrk="0" fontAlgn="base" hangingPunct="0">
              <a:spcBef>
                <a:spcPct val="20000"/>
              </a:spcBef>
              <a:spcAft>
                <a:spcPct val="0"/>
              </a:spcAft>
              <a:buChar char="»"/>
              <a:defRPr sz="2000">
                <a:solidFill>
                  <a:schemeClr val="tx1"/>
                </a:solidFill>
                <a:latin typeface="Arial" charset="0"/>
              </a:defRPr>
            </a:lvl6pPr>
            <a:lvl7pPr marL="2970213" indent="-227013" defTabSz="449263" eaLnBrk="0" fontAlgn="base" hangingPunct="0">
              <a:spcBef>
                <a:spcPct val="20000"/>
              </a:spcBef>
              <a:spcAft>
                <a:spcPct val="0"/>
              </a:spcAft>
              <a:buChar char="»"/>
              <a:defRPr sz="2000">
                <a:solidFill>
                  <a:schemeClr val="tx1"/>
                </a:solidFill>
                <a:latin typeface="Arial" charset="0"/>
              </a:defRPr>
            </a:lvl7pPr>
            <a:lvl8pPr marL="3427413" indent="-227013" defTabSz="449263" eaLnBrk="0" fontAlgn="base" hangingPunct="0">
              <a:spcBef>
                <a:spcPct val="20000"/>
              </a:spcBef>
              <a:spcAft>
                <a:spcPct val="0"/>
              </a:spcAft>
              <a:buChar char="»"/>
              <a:defRPr sz="2000">
                <a:solidFill>
                  <a:schemeClr val="tx1"/>
                </a:solidFill>
                <a:latin typeface="Arial" charset="0"/>
              </a:defRPr>
            </a:lvl8pPr>
            <a:lvl9pPr marL="3884613" indent="-227013" defTabSz="449263" eaLnBrk="0" fontAlgn="base" hangingPunct="0">
              <a:spcBef>
                <a:spcPct val="20000"/>
              </a:spcBef>
              <a:spcAft>
                <a:spcPct val="0"/>
              </a:spcAft>
              <a:buChar char="»"/>
              <a:defRPr sz="2000">
                <a:solidFill>
                  <a:schemeClr val="tx1"/>
                </a:solidFill>
                <a:latin typeface="Arial" charset="0"/>
              </a:defRPr>
            </a:lvl9pPr>
          </a:lstStyle>
          <a:p>
            <a:pPr algn="r" fontAlgn="base">
              <a:spcBef>
                <a:spcPct val="0"/>
              </a:spcBef>
              <a:spcAft>
                <a:spcPct val="0"/>
              </a:spcAft>
              <a:buClr>
                <a:srgbClr val="000000"/>
              </a:buClr>
              <a:buFont typeface="Times New Roman" pitchFamily="18" charset="0"/>
              <a:buNone/>
            </a:pPr>
            <a:r>
              <a:rPr lang="en-US" altLang="en-US" b="1" i="0" dirty="0" smtClean="0">
                <a:solidFill>
                  <a:srgbClr val="FFD624"/>
                </a:solidFill>
                <a:ea typeface="MS PGothic" pitchFamily="34" charset="-128"/>
                <a:cs typeface="Verdana" pitchFamily="34" charset="0"/>
              </a:rPr>
              <a:t>Heba Gaber</a:t>
            </a:r>
            <a:endParaRPr lang="en-US" altLang="en-US" b="1" i="0" dirty="0">
              <a:solidFill>
                <a:srgbClr val="FFD624"/>
              </a:solidFill>
              <a:ea typeface="MS PGothic" pitchFamily="34" charset="-128"/>
              <a:cs typeface="Verdana" pitchFamily="34" charset="0"/>
            </a:endParaRPr>
          </a:p>
          <a:p>
            <a:pPr algn="r" fontAlgn="base">
              <a:spcBef>
                <a:spcPct val="0"/>
              </a:spcBef>
              <a:spcAft>
                <a:spcPct val="0"/>
              </a:spcAft>
              <a:buClr>
                <a:srgbClr val="000000"/>
              </a:buClr>
              <a:buFont typeface="Times New Roman" pitchFamily="18" charset="0"/>
              <a:buNone/>
            </a:pPr>
            <a:r>
              <a:rPr lang="en-US" altLang="en-US" sz="1800" b="1" i="0" dirty="0" smtClean="0">
                <a:solidFill>
                  <a:srgbClr val="FFFFFF"/>
                </a:solidFill>
                <a:ea typeface="MS PGothic" pitchFamily="34" charset="-128"/>
                <a:cs typeface="Verdana" pitchFamily="34" charset="0"/>
              </a:rPr>
              <a:t>DG </a:t>
            </a:r>
            <a:r>
              <a:rPr lang="en-US" altLang="en-US" sz="1800" b="1" i="0" dirty="0">
                <a:solidFill>
                  <a:srgbClr val="FFFFFF"/>
                </a:solidFill>
                <a:ea typeface="MS PGothic" pitchFamily="34" charset="-128"/>
                <a:cs typeface="Verdana" pitchFamily="34" charset="0"/>
              </a:rPr>
              <a:t>Research </a:t>
            </a:r>
            <a:r>
              <a:rPr lang="en-US" altLang="en-US" sz="1800" b="1" i="0">
                <a:solidFill>
                  <a:srgbClr val="FFFFFF"/>
                </a:solidFill>
                <a:ea typeface="MS PGothic" pitchFamily="34" charset="-128"/>
                <a:cs typeface="Verdana" pitchFamily="34" charset="0"/>
              </a:rPr>
              <a:t>&amp; </a:t>
            </a:r>
            <a:r>
              <a:rPr lang="en-US" altLang="en-US" sz="1800" b="1" i="0" smtClean="0">
                <a:solidFill>
                  <a:srgbClr val="FFFFFF"/>
                </a:solidFill>
                <a:ea typeface="MS PGothic" pitchFamily="34" charset="-128"/>
                <a:cs typeface="Verdana" pitchFamily="34" charset="0"/>
              </a:rPr>
              <a:t>Innovation</a:t>
            </a:r>
            <a:endParaRPr lang="en-US" altLang="en-US" sz="1800" b="1" i="0" dirty="0">
              <a:solidFill>
                <a:srgbClr val="FFFFFF"/>
              </a:solidFill>
              <a:ea typeface="MS PGothic" pitchFamily="34" charset="-128"/>
              <a:cs typeface="Verdana" pitchFamily="34" charset="0"/>
            </a:endParaRPr>
          </a:p>
        </p:txBody>
      </p:sp>
    </p:spTree>
    <p:extLst>
      <p:ext uri="{BB962C8B-B14F-4D97-AF65-F5344CB8AC3E}">
        <p14:creationId xmlns:p14="http://schemas.microsoft.com/office/powerpoint/2010/main" val="1761443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8012" cy="1006475"/>
          </a:xfrm>
        </p:spPr>
        <p:txBody>
          <a:bodyPr/>
          <a:lstStyle/>
          <a:p>
            <a:r>
              <a:rPr lang="en-GB" u="sng" dirty="0" smtClean="0">
                <a:solidFill>
                  <a:schemeClr val="accent1">
                    <a:lumMod val="25000"/>
                  </a:schemeClr>
                </a:solidFill>
                <a:ea typeface="ＭＳ Ｐゴシック" pitchFamily="34" charset="-128"/>
              </a:rPr>
              <a:t>Bi-regional cooperation</a:t>
            </a:r>
            <a:endParaRPr lang="en-GB" dirty="0">
              <a:solidFill>
                <a:schemeClr val="accent1">
                  <a:lumMod val="25000"/>
                </a:schemeClr>
              </a:solidFill>
            </a:endParaRPr>
          </a:p>
        </p:txBody>
      </p:sp>
      <p:sp>
        <p:nvSpPr>
          <p:cNvPr id="3" name="Content Placeholder 2"/>
          <p:cNvSpPr>
            <a:spLocks noGrp="1"/>
          </p:cNvSpPr>
          <p:nvPr>
            <p:ph idx="1"/>
          </p:nvPr>
        </p:nvSpPr>
        <p:spPr>
          <a:xfrm>
            <a:off x="685800" y="1981200"/>
            <a:ext cx="8228013" cy="3276600"/>
          </a:xfrm>
        </p:spPr>
        <p:txBody>
          <a:bodyPr/>
          <a:lstStyle/>
          <a:p>
            <a:pPr marL="266700" indent="-266700">
              <a:spcBef>
                <a:spcPts val="0"/>
              </a:spcBef>
              <a:spcAft>
                <a:spcPts val="1200"/>
              </a:spcAft>
              <a:buClrTx/>
              <a:defRPr/>
            </a:pPr>
            <a:r>
              <a:rPr lang="en-US" sz="1400" b="1" i="0" dirty="0" err="1" smtClean="0">
                <a:solidFill>
                  <a:schemeClr val="accent1">
                    <a:lumMod val="25000"/>
                  </a:schemeClr>
                </a:solidFill>
                <a:ea typeface="ＭＳ Ｐゴシック" pitchFamily="34" charset="-128"/>
              </a:rPr>
              <a:t>MedSpring</a:t>
            </a:r>
            <a:r>
              <a:rPr lang="en-US" sz="1400" b="1" i="0" dirty="0" smtClean="0">
                <a:solidFill>
                  <a:schemeClr val="accent1">
                    <a:lumMod val="25000"/>
                  </a:schemeClr>
                </a:solidFill>
                <a:ea typeface="ＭＳ Ｐゴシック" pitchFamily="34" charset="-128"/>
              </a:rPr>
              <a:t> </a:t>
            </a:r>
            <a:r>
              <a:rPr lang="en-GB" sz="1400" i="0" dirty="0" smtClean="0">
                <a:solidFill>
                  <a:schemeClr val="accent1">
                    <a:lumMod val="25000"/>
                  </a:schemeClr>
                </a:solidFill>
                <a:ea typeface="ＭＳ Ｐゴシック" pitchFamily="34" charset="-128"/>
              </a:rPr>
              <a:t>(the Mediterranean Science, Policy, Research and Innovation Gateway) promotes better dialogue between the EU and the Southern Med region on research and innovation, thematic focus - water, food and energy.</a:t>
            </a:r>
          </a:p>
          <a:p>
            <a:pPr marL="266700" lvl="0" indent="-266700">
              <a:spcBef>
                <a:spcPts val="0"/>
              </a:spcBef>
              <a:spcAft>
                <a:spcPts val="1200"/>
              </a:spcAft>
              <a:buClrTx/>
              <a:defRPr/>
            </a:pPr>
            <a:r>
              <a:rPr lang="en-US" sz="1400" b="1" i="0" dirty="0" smtClean="0">
                <a:solidFill>
                  <a:schemeClr val="accent1">
                    <a:lumMod val="25000"/>
                  </a:schemeClr>
                </a:solidFill>
                <a:ea typeface="ＭＳ Ｐゴシック" pitchFamily="34" charset="-128"/>
              </a:rPr>
              <a:t>ERANETMED - </a:t>
            </a:r>
            <a:r>
              <a:rPr lang="en-US" sz="1400" i="0" dirty="0" smtClean="0">
                <a:solidFill>
                  <a:schemeClr val="accent1">
                    <a:lumMod val="25000"/>
                  </a:schemeClr>
                </a:solidFill>
                <a:ea typeface="ＭＳ Ｐゴシック" pitchFamily="34" charset="-128"/>
              </a:rPr>
              <a:t>r</a:t>
            </a:r>
            <a:r>
              <a:rPr lang="en-GB" sz="1400" i="0" dirty="0" smtClean="0">
                <a:solidFill>
                  <a:schemeClr val="accent1">
                    <a:lumMod val="25000"/>
                  </a:schemeClr>
                </a:solidFill>
                <a:ea typeface="ＭＳ Ｐゴシック" pitchFamily="34" charset="-128"/>
              </a:rPr>
              <a:t>educing fragmentation of programming in the Mediterranean region by increasing coordination among national research programmes of EU MS, Associated Countries Southern Med countries through innovation and competitive research in the societal challenges of the region. 1</a:t>
            </a:r>
            <a:r>
              <a:rPr lang="en-GB" sz="1400" i="0" baseline="30000" dirty="0" smtClean="0">
                <a:solidFill>
                  <a:schemeClr val="accent1">
                    <a:lumMod val="25000"/>
                  </a:schemeClr>
                </a:solidFill>
                <a:ea typeface="ＭＳ Ｐゴシック" pitchFamily="34" charset="-128"/>
              </a:rPr>
              <a:t>st</a:t>
            </a:r>
            <a:r>
              <a:rPr lang="en-GB" sz="1400" i="0" dirty="0" smtClean="0">
                <a:solidFill>
                  <a:schemeClr val="accent1">
                    <a:lumMod val="25000"/>
                  </a:schemeClr>
                </a:solidFill>
                <a:ea typeface="ＭＳ Ｐゴシック" pitchFamily="34" charset="-128"/>
              </a:rPr>
              <a:t> Call: 12 MEUR Topics: Water, Food and Energy</a:t>
            </a:r>
          </a:p>
          <a:p>
            <a:pPr lvl="0"/>
            <a:r>
              <a:rPr lang="en-GB" sz="1400" dirty="0" smtClean="0"/>
              <a:t>      Algeria's </a:t>
            </a:r>
            <a:r>
              <a:rPr lang="en-GB" sz="1400" dirty="0"/>
              <a:t>contribution to the 1</a:t>
            </a:r>
            <a:r>
              <a:rPr lang="en-GB" sz="1400" baseline="30000" dirty="0"/>
              <a:t>st</a:t>
            </a:r>
            <a:r>
              <a:rPr lang="en-GB" sz="1400" dirty="0"/>
              <a:t> call of ERANETMET was for the same amount (600 000 </a:t>
            </a:r>
            <a:r>
              <a:rPr lang="en-GB" sz="1400" dirty="0" smtClean="0"/>
              <a:t>euros.</a:t>
            </a:r>
            <a:r>
              <a:rPr lang="en-GB" sz="1400" dirty="0"/>
              <a:t> Algeria's contribution to the 2</a:t>
            </a:r>
            <a:r>
              <a:rPr lang="en-GB" sz="1400" baseline="30000" dirty="0"/>
              <a:t>nd</a:t>
            </a:r>
            <a:r>
              <a:rPr lang="en-GB" sz="1400" dirty="0"/>
              <a:t> call of ERANETMED currently under preparation with the theme of - Environmental challenges and solutions for vulnerable communities is forecast at 600 000 </a:t>
            </a:r>
            <a:r>
              <a:rPr lang="en-GB" sz="1400" dirty="0" smtClean="0"/>
              <a:t>euros</a:t>
            </a:r>
          </a:p>
          <a:p>
            <a:pPr lvl="0"/>
            <a:endParaRPr lang="en-US" sz="1400" dirty="0"/>
          </a:p>
          <a:p>
            <a:pPr lvl="0"/>
            <a:r>
              <a:rPr lang="en-US" sz="1400" b="1" i="0" dirty="0" err="1">
                <a:solidFill>
                  <a:schemeClr val="accent1">
                    <a:lumMod val="25000"/>
                  </a:schemeClr>
                </a:solidFill>
                <a:ea typeface="ＭＳ Ｐゴシック" pitchFamily="34" charset="-128"/>
              </a:rPr>
              <a:t>Arimnet</a:t>
            </a:r>
            <a:r>
              <a:rPr lang="en-US" sz="1400" b="1" i="0" dirty="0">
                <a:solidFill>
                  <a:schemeClr val="accent1">
                    <a:lumMod val="25000"/>
                  </a:schemeClr>
                </a:solidFill>
                <a:ea typeface="ＭＳ Ｐゴシック" pitchFamily="34" charset="-128"/>
              </a:rPr>
              <a:t> </a:t>
            </a:r>
            <a:r>
              <a:rPr lang="en-US" sz="1400" b="1" i="0" dirty="0" smtClean="0">
                <a:solidFill>
                  <a:schemeClr val="accent1">
                    <a:lumMod val="25000"/>
                  </a:schemeClr>
                </a:solidFill>
                <a:ea typeface="ＭＳ Ｐゴシック" pitchFamily="34" charset="-128"/>
              </a:rPr>
              <a:t>2: </a:t>
            </a:r>
            <a:r>
              <a:rPr lang="en-US" sz="1400" i="0" dirty="0">
                <a:solidFill>
                  <a:schemeClr val="accent1">
                    <a:lumMod val="25000"/>
                  </a:schemeClr>
                </a:solidFill>
                <a:ea typeface="ＭＳ Ｐゴシック" pitchFamily="34" charset="-128"/>
              </a:rPr>
              <a:t>Coordination of Agricultural Research in the Mediterranean Area</a:t>
            </a:r>
          </a:p>
          <a:p>
            <a:pPr lvl="0"/>
            <a:endParaRPr lang="en-US" sz="1400" i="0" dirty="0">
              <a:solidFill>
                <a:schemeClr val="accent1">
                  <a:lumMod val="25000"/>
                </a:schemeClr>
              </a:solidFill>
              <a:ea typeface="ＭＳ Ｐゴシック" pitchFamily="34" charset="-128"/>
            </a:endParaRPr>
          </a:p>
          <a:p>
            <a:pPr lvl="0"/>
            <a:r>
              <a:rPr lang="en-US" sz="1400" b="1" i="0" dirty="0">
                <a:solidFill>
                  <a:schemeClr val="accent1">
                    <a:lumMod val="25000"/>
                  </a:schemeClr>
                </a:solidFill>
                <a:ea typeface="ＭＳ Ｐゴシック" pitchFamily="34" charset="-128"/>
              </a:rPr>
              <a:t>PRIMA: </a:t>
            </a:r>
            <a:r>
              <a:rPr lang="en-GB" sz="1400" i="0" dirty="0">
                <a:solidFill>
                  <a:schemeClr val="accent1">
                    <a:lumMod val="25000"/>
                  </a:schemeClr>
                </a:solidFill>
                <a:ea typeface="ＭＳ Ｐゴシック" pitchFamily="34" charset="-128"/>
              </a:rPr>
              <a:t>Partnership for Research and Innovation in the Mediterranean Area</a:t>
            </a:r>
          </a:p>
          <a:p>
            <a:pPr lvl="0"/>
            <a:endParaRPr lang="en-GB" sz="1400" i="0" dirty="0">
              <a:solidFill>
                <a:schemeClr val="accent1">
                  <a:lumMod val="25000"/>
                </a:schemeClr>
              </a:solidFill>
              <a:ea typeface="ＭＳ Ｐゴシック" pitchFamily="34" charset="-128"/>
            </a:endParaRPr>
          </a:p>
          <a:p>
            <a:endParaRPr lang="en-GB" sz="1400" b="1" i="0" dirty="0">
              <a:solidFill>
                <a:srgbClr val="0070C0"/>
              </a:solidFill>
              <a:ea typeface="ＭＳ Ｐゴシック" pitchFamily="34" charset="-128"/>
            </a:endParaRPr>
          </a:p>
        </p:txBody>
      </p:sp>
      <p:sp>
        <p:nvSpPr>
          <p:cNvPr id="4" name="Slide Number Placeholder 3"/>
          <p:cNvSpPr>
            <a:spLocks noGrp="1"/>
          </p:cNvSpPr>
          <p:nvPr>
            <p:ph type="sldNum" idx="10"/>
          </p:nvPr>
        </p:nvSpPr>
        <p:spPr/>
        <p:txBody>
          <a:bodyPr/>
          <a:lstStyle/>
          <a:p>
            <a:pPr>
              <a:defRPr/>
            </a:pPr>
            <a:fld id="{A298DCDE-6116-4E24-956B-2584948668D5}" type="slidenum">
              <a:rPr lang="en-GB" smtClean="0"/>
              <a:pPr>
                <a:defRPr/>
              </a:pPr>
              <a:t>10</a:t>
            </a:fld>
            <a:endParaRPr lang="en-GB" dirty="0"/>
          </a:p>
        </p:txBody>
      </p:sp>
    </p:spTree>
    <p:extLst>
      <p:ext uri="{BB962C8B-B14F-4D97-AF65-F5344CB8AC3E}">
        <p14:creationId xmlns:p14="http://schemas.microsoft.com/office/powerpoint/2010/main" val="372557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107950" y="1558925"/>
            <a:ext cx="8928100" cy="790575"/>
          </a:xfrm>
        </p:spPr>
        <p:txBody>
          <a:bodyPr/>
          <a:lstStyle/>
          <a:p>
            <a:pPr algn="ctr" eaLnBrk="1" hangingPunct="1"/>
            <a:r>
              <a:rPr lang="fr-BE" altLang="en-US" sz="7000" dirty="0" smtClean="0"/>
              <a:t/>
            </a:r>
            <a:br>
              <a:rPr lang="fr-BE" altLang="en-US" sz="7000" dirty="0" smtClean="0"/>
            </a:br>
            <a:r>
              <a:rPr lang="fr-BE" altLang="en-US" sz="7000" dirty="0" smtClean="0"/>
              <a:t>Horizon 2020</a:t>
            </a:r>
            <a:endParaRPr lang="en-GB" altLang="en-US" sz="7000" dirty="0" smtClean="0"/>
          </a:p>
        </p:txBody>
      </p:sp>
      <p:sp>
        <p:nvSpPr>
          <p:cNvPr id="5123" name="Rectangle 6"/>
          <p:cNvSpPr>
            <a:spLocks noGrp="1" noChangeArrowheads="1"/>
          </p:cNvSpPr>
          <p:nvPr>
            <p:ph type="subTitle" idx="1"/>
          </p:nvPr>
        </p:nvSpPr>
        <p:spPr>
          <a:xfrm>
            <a:off x="971550" y="2349500"/>
            <a:ext cx="7200900" cy="935038"/>
          </a:xfrm>
        </p:spPr>
        <p:txBody>
          <a:bodyPr/>
          <a:lstStyle/>
          <a:p>
            <a:pPr algn="ctr" eaLnBrk="1" hangingPunct="1"/>
            <a:endParaRPr lang="en-US" altLang="en-US" sz="2400" dirty="0" smtClean="0"/>
          </a:p>
          <a:p>
            <a:pPr algn="ctr" eaLnBrk="1" hangingPunct="1"/>
            <a:endParaRPr lang="en-US" altLang="en-US" sz="2400" dirty="0"/>
          </a:p>
          <a:p>
            <a:pPr algn="ctr" eaLnBrk="1" hangingPunct="1"/>
            <a:r>
              <a:rPr lang="en-US" altLang="en-US" sz="2400" dirty="0" smtClean="0">
                <a:solidFill>
                  <a:srgbClr val="FFFF00"/>
                </a:solidFill>
              </a:rPr>
              <a:t>New Prospects </a:t>
            </a:r>
            <a:endParaRPr lang="en-US" altLang="en-US" sz="2400" dirty="0" smtClean="0"/>
          </a:p>
          <a:p>
            <a:pPr algn="ctr" eaLnBrk="1" hangingPunct="1"/>
            <a:r>
              <a:rPr lang="en-US" altLang="en-US" sz="2400" dirty="0" smtClean="0"/>
              <a:t>The New EU Framework </a:t>
            </a:r>
            <a:r>
              <a:rPr lang="en-US" altLang="en-US" sz="2400" dirty="0" err="1" smtClean="0"/>
              <a:t>Programme</a:t>
            </a:r>
            <a:r>
              <a:rPr lang="en-US" altLang="en-US" sz="2400" dirty="0" smtClean="0"/>
              <a:t> for Research and Innovation </a:t>
            </a:r>
            <a:r>
              <a:rPr lang="en-US" altLang="en-US" sz="2400" dirty="0" smtClean="0">
                <a:solidFill>
                  <a:srgbClr val="FFD624"/>
                </a:solidFill>
              </a:rPr>
              <a:t>(2014-2020)</a:t>
            </a:r>
            <a:endParaRPr lang="en-GB" altLang="en-US" sz="2400" dirty="0" smtClean="0">
              <a:solidFill>
                <a:srgbClr val="FFD624"/>
              </a:solidFill>
            </a:endParaRPr>
          </a:p>
        </p:txBody>
      </p:sp>
      <p:sp>
        <p:nvSpPr>
          <p:cNvPr id="5124" name="Content Placeholder 2"/>
          <p:cNvSpPr txBox="1">
            <a:spLocks/>
          </p:cNvSpPr>
          <p:nvPr/>
        </p:nvSpPr>
        <p:spPr bwMode="auto">
          <a:xfrm>
            <a:off x="3563938" y="4437063"/>
            <a:ext cx="43926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spcBef>
                <a:spcPct val="20000"/>
              </a:spcBef>
              <a:buClr>
                <a:schemeClr val="bg1"/>
              </a:buClr>
              <a:buChar char="•"/>
              <a:defRPr sz="2400" i="1">
                <a:solidFill>
                  <a:srgbClr val="0F5494"/>
                </a:solidFill>
                <a:latin typeface="Verdana" pitchFamily="34" charset="0"/>
              </a:defRPr>
            </a:lvl1pPr>
            <a:lvl2pPr marL="742950" indent="-284163" defTabSz="449263" eaLnBrk="0" hangingPunct="0">
              <a:spcBef>
                <a:spcPct val="20000"/>
              </a:spcBef>
              <a:buClr>
                <a:srgbClr val="009FBA"/>
              </a:buClr>
              <a:buChar char="•"/>
              <a:defRPr sz="2000" b="1">
                <a:solidFill>
                  <a:srgbClr val="0F5494"/>
                </a:solidFill>
                <a:latin typeface="Verdana" pitchFamily="34" charset="0"/>
              </a:defRPr>
            </a:lvl2pPr>
            <a:lvl3pPr marL="228600" indent="-228600" defTabSz="449263" eaLnBrk="0" hangingPunct="0">
              <a:spcBef>
                <a:spcPct val="20000"/>
              </a:spcBef>
              <a:defRPr sz="1400">
                <a:solidFill>
                  <a:srgbClr val="0F5494"/>
                </a:solidFill>
                <a:latin typeface="Verdana" pitchFamily="34" charset="0"/>
              </a:defRPr>
            </a:lvl3pPr>
            <a:lvl4pPr marL="1598613" indent="-227013" defTabSz="449263" eaLnBrk="0" hangingPunct="0">
              <a:spcBef>
                <a:spcPct val="20000"/>
              </a:spcBef>
              <a:buChar char="–"/>
              <a:defRPr sz="2000">
                <a:solidFill>
                  <a:schemeClr val="tx1"/>
                </a:solidFill>
                <a:latin typeface="Arial" charset="0"/>
              </a:defRPr>
            </a:lvl4pPr>
            <a:lvl5pPr marL="2055813" indent="-227013" defTabSz="449263" eaLnBrk="0" hangingPunct="0">
              <a:spcBef>
                <a:spcPct val="20000"/>
              </a:spcBef>
              <a:buChar char="»"/>
              <a:defRPr sz="2000">
                <a:solidFill>
                  <a:schemeClr val="tx1"/>
                </a:solidFill>
                <a:latin typeface="Arial" charset="0"/>
              </a:defRPr>
            </a:lvl5pPr>
            <a:lvl6pPr marL="2513013" indent="-227013" defTabSz="449263" eaLnBrk="0" fontAlgn="base" hangingPunct="0">
              <a:spcBef>
                <a:spcPct val="20000"/>
              </a:spcBef>
              <a:spcAft>
                <a:spcPct val="0"/>
              </a:spcAft>
              <a:buChar char="»"/>
              <a:defRPr sz="2000">
                <a:solidFill>
                  <a:schemeClr val="tx1"/>
                </a:solidFill>
                <a:latin typeface="Arial" charset="0"/>
              </a:defRPr>
            </a:lvl6pPr>
            <a:lvl7pPr marL="2970213" indent="-227013" defTabSz="449263" eaLnBrk="0" fontAlgn="base" hangingPunct="0">
              <a:spcBef>
                <a:spcPct val="20000"/>
              </a:spcBef>
              <a:spcAft>
                <a:spcPct val="0"/>
              </a:spcAft>
              <a:buChar char="»"/>
              <a:defRPr sz="2000">
                <a:solidFill>
                  <a:schemeClr val="tx1"/>
                </a:solidFill>
                <a:latin typeface="Arial" charset="0"/>
              </a:defRPr>
            </a:lvl7pPr>
            <a:lvl8pPr marL="3427413" indent="-227013" defTabSz="449263" eaLnBrk="0" fontAlgn="base" hangingPunct="0">
              <a:spcBef>
                <a:spcPct val="20000"/>
              </a:spcBef>
              <a:spcAft>
                <a:spcPct val="0"/>
              </a:spcAft>
              <a:buChar char="»"/>
              <a:defRPr sz="2000">
                <a:solidFill>
                  <a:schemeClr val="tx1"/>
                </a:solidFill>
                <a:latin typeface="Arial" charset="0"/>
              </a:defRPr>
            </a:lvl8pPr>
            <a:lvl9pPr marL="3884613" indent="-227013" defTabSz="449263" eaLnBrk="0" fontAlgn="base" hangingPunct="0">
              <a:spcBef>
                <a:spcPct val="20000"/>
              </a:spcBef>
              <a:spcAft>
                <a:spcPct val="0"/>
              </a:spcAft>
              <a:buChar char="»"/>
              <a:defRPr sz="2000">
                <a:solidFill>
                  <a:schemeClr val="tx1"/>
                </a:solidFill>
                <a:latin typeface="Arial" charset="0"/>
              </a:defRPr>
            </a:lvl9pPr>
          </a:lstStyle>
          <a:p>
            <a:pPr algn="r" fontAlgn="base">
              <a:spcBef>
                <a:spcPct val="0"/>
              </a:spcBef>
              <a:spcAft>
                <a:spcPct val="0"/>
              </a:spcAft>
              <a:buClr>
                <a:srgbClr val="000000"/>
              </a:buClr>
              <a:buFont typeface="Times New Roman" pitchFamily="18" charset="0"/>
              <a:buNone/>
            </a:pPr>
            <a:endParaRPr lang="en-GB" altLang="en-US" sz="1800" b="1" i="0" dirty="0">
              <a:solidFill>
                <a:srgbClr val="FFFFFF"/>
              </a:solidFill>
              <a:ea typeface="MS PGothic" pitchFamily="34" charset="-128"/>
              <a:cs typeface="Verdana" pitchFamily="34" charset="0"/>
            </a:endParaRPr>
          </a:p>
        </p:txBody>
      </p:sp>
    </p:spTree>
    <p:extLst>
      <p:ext uri="{BB962C8B-B14F-4D97-AF65-F5344CB8AC3E}">
        <p14:creationId xmlns:p14="http://schemas.microsoft.com/office/powerpoint/2010/main" val="4070931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268413"/>
            <a:ext cx="8301038" cy="793750"/>
          </a:xfrm>
        </p:spPr>
        <p:txBody>
          <a:bodyPr/>
          <a:lstStyle/>
          <a:p>
            <a:pPr indent="0" eaLnBrk="1" hangingPunct="1"/>
            <a:r>
              <a:rPr lang="en-GB" altLang="en-US" sz="2000" dirty="0" smtClean="0"/>
              <a:t/>
            </a:r>
            <a:br>
              <a:rPr lang="en-GB" altLang="en-US" sz="2000" dirty="0" smtClean="0"/>
            </a:br>
            <a:r>
              <a:rPr lang="en-GB" altLang="en-US" sz="2000" dirty="0" smtClean="0">
                <a:solidFill>
                  <a:schemeClr val="accent1">
                    <a:lumMod val="25000"/>
                  </a:schemeClr>
                </a:solidFill>
              </a:rPr>
              <a:t>For international cooperation in H2020, the INCO Strategy foresees:</a:t>
            </a:r>
          </a:p>
        </p:txBody>
      </p:sp>
      <p:sp>
        <p:nvSpPr>
          <p:cNvPr id="9219" name="Rectangle 3"/>
          <p:cNvSpPr>
            <a:spLocks noGrp="1" noChangeArrowheads="1"/>
          </p:cNvSpPr>
          <p:nvPr>
            <p:ph type="body" idx="1"/>
          </p:nvPr>
        </p:nvSpPr>
        <p:spPr>
          <a:xfrm>
            <a:off x="457200" y="2590800"/>
            <a:ext cx="8229600" cy="2286000"/>
          </a:xfrm>
        </p:spPr>
        <p:txBody>
          <a:bodyPr/>
          <a:lstStyle/>
          <a:p>
            <a:pPr marL="0" indent="0" eaLnBrk="1" hangingPunct="1">
              <a:spcBef>
                <a:spcPts val="600"/>
              </a:spcBef>
              <a:spcAft>
                <a:spcPts val="600"/>
              </a:spcAft>
              <a:buFont typeface="Wingdings" pitchFamily="2" charset="2"/>
              <a:buNone/>
              <a:defRPr/>
            </a:pPr>
            <a:r>
              <a:rPr lang="en-GB" sz="1800" b="1" i="1" dirty="0">
                <a:solidFill>
                  <a:srgbClr val="FF0000"/>
                </a:solidFill>
                <a:latin typeface="+mj-lt"/>
                <a:ea typeface="+mj-ea"/>
                <a:cs typeface="+mj-cs"/>
              </a:rPr>
              <a:t>Multi-annual roadmaps for cooperation with countries / </a:t>
            </a:r>
            <a:r>
              <a:rPr lang="en-GB" sz="1800" b="1" i="1" dirty="0" smtClean="0">
                <a:solidFill>
                  <a:srgbClr val="FF0000"/>
                </a:solidFill>
                <a:latin typeface="+mj-lt"/>
                <a:ea typeface="+mj-ea"/>
                <a:cs typeface="+mj-cs"/>
              </a:rPr>
              <a:t>regions</a:t>
            </a:r>
          </a:p>
          <a:p>
            <a:pPr marL="0" indent="0" eaLnBrk="1" hangingPunct="1">
              <a:spcBef>
                <a:spcPts val="600"/>
              </a:spcBef>
              <a:spcAft>
                <a:spcPts val="600"/>
              </a:spcAft>
              <a:buFont typeface="Wingdings" pitchFamily="2" charset="2"/>
              <a:buNone/>
              <a:defRPr/>
            </a:pPr>
            <a:endParaRPr lang="en-GB" sz="1800" b="1" i="1" dirty="0">
              <a:solidFill>
                <a:srgbClr val="0F5494"/>
              </a:solidFill>
              <a:latin typeface="+mj-lt"/>
              <a:ea typeface="+mj-ea"/>
              <a:cs typeface="+mj-cs"/>
            </a:endParaRPr>
          </a:p>
          <a:p>
            <a:pPr eaLnBrk="1" hangingPunct="1">
              <a:spcBef>
                <a:spcPts val="0"/>
              </a:spcBef>
              <a:spcAft>
                <a:spcPts val="600"/>
              </a:spcAft>
              <a:defRPr/>
            </a:pPr>
            <a:r>
              <a:rPr lang="en-GB" sz="1800" dirty="0" smtClean="0">
                <a:solidFill>
                  <a:schemeClr val="accent1">
                    <a:lumMod val="25000"/>
                  </a:schemeClr>
                </a:solidFill>
              </a:rPr>
              <a:t>Enlargement and neighbourhood countries, and EFTA</a:t>
            </a:r>
          </a:p>
          <a:p>
            <a:pPr marL="0" indent="0" eaLnBrk="1" hangingPunct="1">
              <a:spcBef>
                <a:spcPts val="0"/>
              </a:spcBef>
              <a:spcAft>
                <a:spcPts val="600"/>
              </a:spcAft>
              <a:buFont typeface="Wingdings" pitchFamily="2" charset="2"/>
              <a:buNone/>
              <a:defRPr/>
            </a:pPr>
            <a:r>
              <a:rPr lang="en-US" sz="1100" i="1" dirty="0" smtClean="0">
                <a:solidFill>
                  <a:schemeClr val="accent1">
                    <a:lumMod val="25000"/>
                  </a:schemeClr>
                </a:solidFill>
              </a:rPr>
              <a:t>Integration in the ERA, creating CKIS, capacity building, coordination with other instruments</a:t>
            </a:r>
            <a:endParaRPr lang="en-GB" sz="1100" i="1" dirty="0" smtClean="0">
              <a:solidFill>
                <a:schemeClr val="accent1">
                  <a:lumMod val="25000"/>
                </a:schemeClr>
              </a:solidFill>
            </a:endParaRPr>
          </a:p>
          <a:p>
            <a:pPr marL="0" indent="0" eaLnBrk="1" hangingPunct="1">
              <a:spcBef>
                <a:spcPts val="0"/>
              </a:spcBef>
              <a:spcAft>
                <a:spcPts val="0"/>
              </a:spcAft>
              <a:buFont typeface="Wingdings" pitchFamily="2" charset="2"/>
              <a:buNone/>
              <a:defRPr/>
            </a:pPr>
            <a:endParaRPr lang="en-GB" sz="2000" dirty="0" smtClean="0"/>
          </a:p>
        </p:txBody>
      </p:sp>
    </p:spTree>
    <p:extLst>
      <p:ext uri="{BB962C8B-B14F-4D97-AF65-F5344CB8AC3E}">
        <p14:creationId xmlns:p14="http://schemas.microsoft.com/office/powerpoint/2010/main" val="214060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713" y="2138363"/>
            <a:ext cx="4662487" cy="372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235075"/>
            <a:ext cx="9144000" cy="877888"/>
          </a:xfrm>
        </p:spPr>
        <p:txBody>
          <a:bodyPr anchor="t"/>
          <a:lstStyle/>
          <a:p>
            <a:pPr indent="-358775" algn="ctr" eaLnBrk="1" hangingPunct="1">
              <a:defRPr/>
            </a:pPr>
            <a:r>
              <a:rPr lang="en-US" altLang="en-US" kern="1200" dirty="0" smtClean="0">
                <a:solidFill>
                  <a:schemeClr val="accent1">
                    <a:lumMod val="25000"/>
                  </a:schemeClr>
                </a:solidFill>
              </a:rPr>
              <a:t>What is Horizon 2020?</a:t>
            </a:r>
          </a:p>
        </p:txBody>
      </p:sp>
      <p:sp>
        <p:nvSpPr>
          <p:cNvPr id="13316" name="Content Placeholder 16"/>
          <p:cNvSpPr>
            <a:spLocks noGrp="1"/>
          </p:cNvSpPr>
          <p:nvPr>
            <p:ph sz="half" idx="2"/>
          </p:nvPr>
        </p:nvSpPr>
        <p:spPr>
          <a:xfrm>
            <a:off x="323850" y="2171700"/>
            <a:ext cx="4038600" cy="3744913"/>
          </a:xfrm>
        </p:spPr>
        <p:txBody>
          <a:bodyPr/>
          <a:lstStyle/>
          <a:p>
            <a:pPr eaLnBrk="1" hangingPunct="1">
              <a:spcBef>
                <a:spcPct val="0"/>
              </a:spcBef>
              <a:spcAft>
                <a:spcPts val="1200"/>
              </a:spcAft>
              <a:buClr>
                <a:srgbClr val="004494"/>
              </a:buClr>
              <a:buFont typeface="Wingdings" pitchFamily="2" charset="2"/>
              <a:buChar char="§"/>
            </a:pPr>
            <a:r>
              <a:rPr lang="en-US" altLang="en-US" sz="2000" i="0" dirty="0" smtClean="0">
                <a:solidFill>
                  <a:schemeClr val="accent1">
                    <a:lumMod val="25000"/>
                  </a:schemeClr>
                </a:solidFill>
              </a:rPr>
              <a:t>A response to economic crisis by investing in future jobs and growth</a:t>
            </a:r>
          </a:p>
          <a:p>
            <a:pPr eaLnBrk="1" hangingPunct="1">
              <a:spcBef>
                <a:spcPct val="0"/>
              </a:spcBef>
              <a:spcAft>
                <a:spcPts val="1200"/>
              </a:spcAft>
              <a:buClr>
                <a:srgbClr val="004494"/>
              </a:buClr>
              <a:buFont typeface="Wingdings" pitchFamily="2" charset="2"/>
              <a:buChar char="§"/>
            </a:pPr>
            <a:r>
              <a:rPr lang="en-US" altLang="en-US" sz="2000" i="0" dirty="0" smtClean="0">
                <a:solidFill>
                  <a:schemeClr val="accent1">
                    <a:lumMod val="25000"/>
                  </a:schemeClr>
                </a:solidFill>
              </a:rPr>
              <a:t>It addresses people's concerns about their livelihoods, safety and environment</a:t>
            </a:r>
          </a:p>
        </p:txBody>
      </p:sp>
      <p:sp>
        <p:nvSpPr>
          <p:cNvPr id="13317" name="Rectangle 10"/>
          <p:cNvSpPr>
            <a:spLocks noChangeArrowheads="1"/>
          </p:cNvSpPr>
          <p:nvPr/>
        </p:nvSpPr>
        <p:spPr bwMode="auto">
          <a:xfrm>
            <a:off x="5243513" y="4938713"/>
            <a:ext cx="2786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ClrTx/>
              <a:buFontTx/>
              <a:buNone/>
            </a:pPr>
            <a:r>
              <a:rPr lang="pt-PT" altLang="en-US" sz="2000" b="1" i="0">
                <a:solidFill>
                  <a:srgbClr val="FFFFFF"/>
                </a:solidFill>
              </a:rPr>
              <a:t>Open to the world</a:t>
            </a:r>
            <a:endParaRPr lang="en-GB" altLang="en-US" sz="2000" b="1" i="0">
              <a:solidFill>
                <a:srgbClr val="FFFFFF"/>
              </a:solidFill>
            </a:endParaRPr>
          </a:p>
        </p:txBody>
      </p:sp>
      <p:grpSp>
        <p:nvGrpSpPr>
          <p:cNvPr id="13318" name="Group 1"/>
          <p:cNvGrpSpPr>
            <a:grpSpLocks/>
          </p:cNvGrpSpPr>
          <p:nvPr/>
        </p:nvGrpSpPr>
        <p:grpSpPr bwMode="auto">
          <a:xfrm>
            <a:off x="0" y="0"/>
            <a:ext cx="9144000" cy="6858000"/>
            <a:chOff x="0" y="0"/>
            <a:chExt cx="9144000" cy="6858000"/>
          </a:xfrm>
        </p:grpSpPr>
        <p:pic>
          <p:nvPicPr>
            <p:cNvPr id="13319" name="Picture 2"/>
            <p:cNvPicPr>
              <a:picLocks noChangeAspect="1" noChangeArrowheads="1"/>
            </p:cNvPicPr>
            <p:nvPr/>
          </p:nvPicPr>
          <p:blipFill>
            <a:blip r:embed="rId4">
              <a:extLst>
                <a:ext uri="{28A0092B-C50C-407E-A947-70E740481C1C}">
                  <a14:useLocalDpi xmlns:a14="http://schemas.microsoft.com/office/drawing/2010/main" val="0"/>
                </a:ext>
              </a:extLst>
            </a:blip>
            <a:srcRect l="761" r="667"/>
            <a:stretch>
              <a:fillRect/>
            </a:stretch>
          </p:blipFill>
          <p:spPr bwMode="auto">
            <a:xfrm>
              <a:off x="0" y="0"/>
              <a:ext cx="9144000" cy="135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3"/>
            <p:cNvPicPr>
              <a:picLocks noChangeAspect="1" noChangeArrowheads="1"/>
            </p:cNvPicPr>
            <p:nvPr/>
          </p:nvPicPr>
          <p:blipFill>
            <a:blip r:embed="rId5">
              <a:extLst>
                <a:ext uri="{28A0092B-C50C-407E-A947-70E740481C1C}">
                  <a14:useLocalDpi xmlns:a14="http://schemas.microsoft.com/office/drawing/2010/main" val="0"/>
                </a:ext>
              </a:extLst>
            </a:blip>
            <a:srcRect b="18889"/>
            <a:stretch>
              <a:fillRect/>
            </a:stretch>
          </p:blipFill>
          <p:spPr bwMode="auto">
            <a:xfrm>
              <a:off x="4138613" y="6579870"/>
              <a:ext cx="866775" cy="27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36689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4"/>
          <p:cNvSpPr>
            <a:spLocks noGrp="1"/>
          </p:cNvSpPr>
          <p:nvPr>
            <p:ph type="title"/>
          </p:nvPr>
        </p:nvSpPr>
        <p:spPr/>
        <p:txBody>
          <a:bodyPr/>
          <a:lstStyle/>
          <a:p>
            <a:r>
              <a:rPr lang="fr-BE" altLang="en-US" dirty="0" smtClean="0">
                <a:solidFill>
                  <a:schemeClr val="accent1">
                    <a:lumMod val="25000"/>
                  </a:schemeClr>
                </a:solidFill>
                <a:ea typeface="ＭＳ Ｐゴシック" pitchFamily="34" charset="-128"/>
              </a:rPr>
              <a:t>Euro-Med </a:t>
            </a:r>
            <a:r>
              <a:rPr lang="fr-BE" altLang="en-US" dirty="0" err="1" smtClean="0">
                <a:solidFill>
                  <a:schemeClr val="accent1">
                    <a:lumMod val="25000"/>
                  </a:schemeClr>
                </a:solidFill>
                <a:ea typeface="ＭＳ Ｐゴシック" pitchFamily="34" charset="-128"/>
              </a:rPr>
              <a:t>cooperation</a:t>
            </a:r>
            <a:r>
              <a:rPr lang="fr-BE" altLang="en-US" dirty="0" smtClean="0">
                <a:solidFill>
                  <a:schemeClr val="accent1">
                    <a:lumMod val="25000"/>
                  </a:schemeClr>
                </a:solidFill>
                <a:ea typeface="ＭＳ Ｐゴシック" pitchFamily="34" charset="-128"/>
              </a:rPr>
              <a:t> in the Horizon</a:t>
            </a:r>
            <a:endParaRPr lang="en-GB" altLang="en-US" dirty="0" smtClean="0">
              <a:solidFill>
                <a:schemeClr val="accent1">
                  <a:lumMod val="25000"/>
                </a:schemeClr>
              </a:solidFill>
              <a:ea typeface="ＭＳ Ｐゴシック" pitchFamily="34" charset="-128"/>
            </a:endParaRPr>
          </a:p>
        </p:txBody>
      </p:sp>
      <p:sp>
        <p:nvSpPr>
          <p:cNvPr id="129027" name="Content Placeholder 5"/>
          <p:cNvSpPr>
            <a:spLocks noGrp="1"/>
          </p:cNvSpPr>
          <p:nvPr>
            <p:ph idx="1"/>
          </p:nvPr>
        </p:nvSpPr>
        <p:spPr>
          <a:xfrm>
            <a:off x="395288" y="2205038"/>
            <a:ext cx="8640762" cy="4392612"/>
          </a:xfrm>
        </p:spPr>
        <p:txBody>
          <a:bodyPr/>
          <a:lstStyle/>
          <a:p>
            <a:r>
              <a:rPr lang="fr-BE" altLang="en-US" sz="2000" dirty="0" err="1" smtClean="0">
                <a:solidFill>
                  <a:schemeClr val="accent1">
                    <a:lumMod val="25000"/>
                  </a:schemeClr>
                </a:solidFill>
                <a:ea typeface="ＭＳ Ｐゴシック" pitchFamily="34" charset="-128"/>
              </a:rPr>
              <a:t>Regional</a:t>
            </a:r>
            <a:r>
              <a:rPr lang="fr-BE" altLang="en-US" sz="2000" dirty="0" smtClean="0">
                <a:solidFill>
                  <a:schemeClr val="accent1">
                    <a:lumMod val="25000"/>
                  </a:schemeClr>
                </a:solidFill>
                <a:ea typeface="ＭＳ Ｐゴシック" pitchFamily="34" charset="-128"/>
              </a:rPr>
              <a:t> focus – </a:t>
            </a:r>
            <a:r>
              <a:rPr lang="fr-BE" altLang="en-US" sz="2000" dirty="0" err="1" smtClean="0">
                <a:solidFill>
                  <a:schemeClr val="accent1">
                    <a:lumMod val="25000"/>
                  </a:schemeClr>
                </a:solidFill>
                <a:ea typeface="ＭＳ Ｐゴシック" pitchFamily="34" charset="-128"/>
              </a:rPr>
              <a:t>while</a:t>
            </a:r>
            <a:r>
              <a:rPr lang="fr-BE" altLang="en-US" sz="2000" dirty="0" smtClean="0">
                <a:solidFill>
                  <a:schemeClr val="accent1">
                    <a:lumMod val="25000"/>
                  </a:schemeClr>
                </a:solidFill>
                <a:ea typeface="ＭＳ Ｐゴシック" pitchFamily="34" charset="-128"/>
              </a:rPr>
              <a:t> </a:t>
            </a:r>
            <a:r>
              <a:rPr lang="fr-BE" altLang="en-US" sz="2000" dirty="0" err="1" smtClean="0">
                <a:solidFill>
                  <a:schemeClr val="accent1">
                    <a:lumMod val="25000"/>
                  </a:schemeClr>
                </a:solidFill>
                <a:ea typeface="ＭＳ Ｐゴシック" pitchFamily="34" charset="-128"/>
              </a:rPr>
              <a:t>acknowledging</a:t>
            </a:r>
            <a:r>
              <a:rPr lang="fr-BE" altLang="en-US" sz="2000" dirty="0" smtClean="0">
                <a:solidFill>
                  <a:schemeClr val="accent1">
                    <a:lumMod val="25000"/>
                  </a:schemeClr>
                </a:solidFill>
                <a:ea typeface="ＭＳ Ｐゴシック" pitchFamily="34" charset="-128"/>
              </a:rPr>
              <a:t> </a:t>
            </a:r>
            <a:r>
              <a:rPr lang="fr-BE" altLang="en-US" sz="2000" dirty="0" err="1" smtClean="0">
                <a:solidFill>
                  <a:schemeClr val="accent1">
                    <a:lumMod val="25000"/>
                  </a:schemeClr>
                </a:solidFill>
                <a:ea typeface="ＭＳ Ｐゴシック" pitchFamily="34" charset="-128"/>
              </a:rPr>
              <a:t>diversity</a:t>
            </a:r>
            <a:r>
              <a:rPr lang="fr-BE" altLang="en-US" sz="2000" dirty="0" smtClean="0">
                <a:solidFill>
                  <a:schemeClr val="accent1">
                    <a:lumMod val="25000"/>
                  </a:schemeClr>
                </a:solidFill>
                <a:ea typeface="ＭＳ Ｐゴシック" pitchFamily="34" charset="-128"/>
              </a:rPr>
              <a:t> </a:t>
            </a:r>
            <a:r>
              <a:rPr lang="fr-BE" altLang="en-US" sz="2000" dirty="0" err="1" smtClean="0">
                <a:solidFill>
                  <a:schemeClr val="accent1">
                    <a:lumMod val="25000"/>
                  </a:schemeClr>
                </a:solidFill>
                <a:ea typeface="ＭＳ Ｐゴシック" pitchFamily="34" charset="-128"/>
              </a:rPr>
              <a:t>within</a:t>
            </a:r>
            <a:r>
              <a:rPr lang="fr-BE" altLang="en-US" sz="2000" dirty="0" smtClean="0">
                <a:solidFill>
                  <a:schemeClr val="accent1">
                    <a:lumMod val="25000"/>
                  </a:schemeClr>
                </a:solidFill>
                <a:ea typeface="ＭＳ Ｐゴシック" pitchFamily="34" charset="-128"/>
              </a:rPr>
              <a:t> the </a:t>
            </a:r>
            <a:r>
              <a:rPr lang="fr-BE" altLang="en-US" sz="2000" dirty="0" err="1" smtClean="0">
                <a:solidFill>
                  <a:schemeClr val="accent1">
                    <a:lumMod val="25000"/>
                  </a:schemeClr>
                </a:solidFill>
                <a:ea typeface="ＭＳ Ｐゴシック" pitchFamily="34" charset="-128"/>
              </a:rPr>
              <a:t>region</a:t>
            </a:r>
            <a:endParaRPr lang="fr-BE" altLang="en-US" sz="2000" dirty="0" smtClean="0">
              <a:solidFill>
                <a:schemeClr val="accent1">
                  <a:lumMod val="25000"/>
                </a:schemeClr>
              </a:solidFill>
              <a:ea typeface="ＭＳ Ｐゴシック" pitchFamily="34" charset="-128"/>
            </a:endParaRPr>
          </a:p>
          <a:p>
            <a:endParaRPr lang="fr-BE" altLang="en-US" sz="2000" dirty="0" smtClean="0">
              <a:solidFill>
                <a:schemeClr val="accent1">
                  <a:lumMod val="25000"/>
                </a:schemeClr>
              </a:solidFill>
              <a:ea typeface="ＭＳ Ｐゴシック" pitchFamily="34" charset="-128"/>
            </a:endParaRPr>
          </a:p>
          <a:p>
            <a:r>
              <a:rPr lang="fr-BE" altLang="en-US" sz="2000" dirty="0" smtClean="0">
                <a:solidFill>
                  <a:schemeClr val="accent1">
                    <a:lumMod val="25000"/>
                  </a:schemeClr>
                </a:solidFill>
                <a:ea typeface="ＭＳ Ｐゴシック" pitchFamily="34" charset="-128"/>
              </a:rPr>
              <a:t>Focus on </a:t>
            </a:r>
            <a:r>
              <a:rPr lang="fr-BE" altLang="en-US" sz="2000" dirty="0" err="1" smtClean="0">
                <a:solidFill>
                  <a:schemeClr val="accent1">
                    <a:lumMod val="25000"/>
                  </a:schemeClr>
                </a:solidFill>
                <a:ea typeface="ＭＳ Ｐゴシック" pitchFamily="34" charset="-128"/>
              </a:rPr>
              <a:t>common</a:t>
            </a:r>
            <a:r>
              <a:rPr lang="fr-BE" altLang="en-US" sz="2000" dirty="0" smtClean="0">
                <a:solidFill>
                  <a:schemeClr val="accent1">
                    <a:lumMod val="25000"/>
                  </a:schemeClr>
                </a:solidFill>
                <a:ea typeface="ＭＳ Ｐゴシック" pitchFamily="34" charset="-128"/>
              </a:rPr>
              <a:t> challenges – </a:t>
            </a:r>
            <a:r>
              <a:rPr lang="fr-BE" altLang="en-US" sz="2000" dirty="0" err="1" smtClean="0">
                <a:solidFill>
                  <a:schemeClr val="accent1">
                    <a:lumMod val="25000"/>
                  </a:schemeClr>
                </a:solidFill>
                <a:ea typeface="ＭＳ Ｐゴシック" pitchFamily="34" charset="-128"/>
              </a:rPr>
              <a:t>what</a:t>
            </a:r>
            <a:r>
              <a:rPr lang="fr-BE" altLang="en-US" sz="2000" dirty="0" smtClean="0">
                <a:solidFill>
                  <a:schemeClr val="accent1">
                    <a:lumMod val="25000"/>
                  </a:schemeClr>
                </a:solidFill>
                <a:ea typeface="ＭＳ Ｐゴシック" pitchFamily="34" charset="-128"/>
              </a:rPr>
              <a:t> are the </a:t>
            </a:r>
            <a:r>
              <a:rPr lang="fr-BE" altLang="en-US" sz="2000" dirty="0" err="1" smtClean="0">
                <a:solidFill>
                  <a:schemeClr val="accent1">
                    <a:lumMod val="25000"/>
                  </a:schemeClr>
                </a:solidFill>
                <a:ea typeface="ＭＳ Ｐゴシック" pitchFamily="34" charset="-128"/>
              </a:rPr>
              <a:t>problems</a:t>
            </a:r>
            <a:r>
              <a:rPr lang="fr-BE" altLang="en-US" sz="2000" dirty="0" smtClean="0">
                <a:solidFill>
                  <a:schemeClr val="accent1">
                    <a:lumMod val="25000"/>
                  </a:schemeClr>
                </a:solidFill>
                <a:ea typeface="ＭＳ Ｐゴシック" pitchFamily="34" charset="-128"/>
              </a:rPr>
              <a:t> </a:t>
            </a:r>
            <a:r>
              <a:rPr lang="fr-BE" altLang="en-US" sz="2000" dirty="0" err="1" smtClean="0">
                <a:solidFill>
                  <a:schemeClr val="accent1">
                    <a:lumMod val="25000"/>
                  </a:schemeClr>
                </a:solidFill>
                <a:ea typeface="ＭＳ Ｐゴシック" pitchFamily="34" charset="-128"/>
              </a:rPr>
              <a:t>that</a:t>
            </a:r>
            <a:r>
              <a:rPr lang="fr-BE" altLang="en-US" sz="2000" dirty="0" smtClean="0">
                <a:solidFill>
                  <a:schemeClr val="accent1">
                    <a:lumMod val="25000"/>
                  </a:schemeClr>
                </a:solidFill>
                <a:ea typeface="ＭＳ Ｐゴシック" pitchFamily="34" charset="-128"/>
              </a:rPr>
              <a:t> R&amp;I </a:t>
            </a:r>
            <a:r>
              <a:rPr lang="fr-BE" altLang="en-US" sz="2000" dirty="0" err="1" smtClean="0">
                <a:solidFill>
                  <a:schemeClr val="accent1">
                    <a:lumMod val="25000"/>
                  </a:schemeClr>
                </a:solidFill>
                <a:ea typeface="ＭＳ Ｐゴシック" pitchFamily="34" charset="-128"/>
              </a:rPr>
              <a:t>can</a:t>
            </a:r>
            <a:r>
              <a:rPr lang="fr-BE" altLang="en-US" sz="2000" dirty="0" smtClean="0">
                <a:solidFill>
                  <a:schemeClr val="accent1">
                    <a:lumMod val="25000"/>
                  </a:schemeClr>
                </a:solidFill>
                <a:ea typeface="ＭＳ Ｐゴシック" pitchFamily="34" charset="-128"/>
              </a:rPr>
              <a:t> help </a:t>
            </a:r>
            <a:r>
              <a:rPr lang="fr-BE" altLang="en-US" sz="2000" dirty="0" err="1" smtClean="0">
                <a:solidFill>
                  <a:schemeClr val="accent1">
                    <a:lumMod val="25000"/>
                  </a:schemeClr>
                </a:solidFill>
                <a:ea typeface="ＭＳ Ｐゴシック" pitchFamily="34" charset="-128"/>
              </a:rPr>
              <a:t>addressing</a:t>
            </a:r>
            <a:r>
              <a:rPr lang="fr-BE" altLang="en-US" sz="2000" dirty="0" smtClean="0">
                <a:solidFill>
                  <a:schemeClr val="accent1">
                    <a:lumMod val="25000"/>
                  </a:schemeClr>
                </a:solidFill>
                <a:ea typeface="ＭＳ Ｐゴシック" pitchFamily="34" charset="-128"/>
              </a:rPr>
              <a:t>, and how?</a:t>
            </a:r>
          </a:p>
          <a:p>
            <a:endParaRPr lang="fr-BE" altLang="en-US" sz="2000" dirty="0" smtClean="0">
              <a:solidFill>
                <a:schemeClr val="accent1">
                  <a:lumMod val="25000"/>
                </a:schemeClr>
              </a:solidFill>
              <a:ea typeface="ＭＳ Ｐゴシック" pitchFamily="34" charset="-128"/>
            </a:endParaRPr>
          </a:p>
          <a:p>
            <a:r>
              <a:rPr lang="fr-BE" altLang="en-US" sz="2000" dirty="0" smtClean="0">
                <a:solidFill>
                  <a:schemeClr val="accent1">
                    <a:lumMod val="25000"/>
                  </a:schemeClr>
                </a:solidFill>
                <a:ea typeface="ＭＳ Ｐゴシック" pitchFamily="34" charset="-128"/>
              </a:rPr>
              <a:t>Instruments – to support collaborative </a:t>
            </a:r>
            <a:r>
              <a:rPr lang="fr-BE" altLang="en-US" sz="2000" dirty="0" err="1" smtClean="0">
                <a:solidFill>
                  <a:schemeClr val="accent1">
                    <a:lumMod val="25000"/>
                  </a:schemeClr>
                </a:solidFill>
                <a:ea typeface="ＭＳ Ｐゴシック" pitchFamily="34" charset="-128"/>
              </a:rPr>
              <a:t>research</a:t>
            </a:r>
            <a:r>
              <a:rPr lang="fr-BE" altLang="en-US" sz="2000" dirty="0" smtClean="0">
                <a:solidFill>
                  <a:schemeClr val="accent1">
                    <a:lumMod val="25000"/>
                  </a:schemeClr>
                </a:solidFill>
                <a:ea typeface="ＭＳ Ｐゴシック" pitchFamily="34" charset="-128"/>
              </a:rPr>
              <a:t>, to support R&amp;I </a:t>
            </a:r>
            <a:r>
              <a:rPr lang="fr-BE" altLang="en-US" sz="2000" dirty="0" err="1" smtClean="0">
                <a:solidFill>
                  <a:schemeClr val="accent1">
                    <a:lumMod val="25000"/>
                  </a:schemeClr>
                </a:solidFill>
                <a:ea typeface="ＭＳ Ｐゴシック" pitchFamily="34" charset="-128"/>
              </a:rPr>
              <a:t>policy</a:t>
            </a:r>
            <a:r>
              <a:rPr lang="fr-BE" altLang="en-US" sz="2000" dirty="0" smtClean="0">
                <a:solidFill>
                  <a:schemeClr val="accent1">
                    <a:lumMod val="25000"/>
                  </a:schemeClr>
                </a:solidFill>
                <a:ea typeface="ＭＳ Ｐゴシック" pitchFamily="34" charset="-128"/>
              </a:rPr>
              <a:t> dialogue, to </a:t>
            </a:r>
            <a:r>
              <a:rPr lang="fr-BE" altLang="en-US" sz="2000" dirty="0" err="1" smtClean="0">
                <a:solidFill>
                  <a:schemeClr val="accent1">
                    <a:lumMod val="25000"/>
                  </a:schemeClr>
                </a:solidFill>
                <a:ea typeface="ＭＳ Ｐゴシック" pitchFamily="34" charset="-128"/>
              </a:rPr>
              <a:t>coordinate</a:t>
            </a:r>
            <a:r>
              <a:rPr lang="fr-BE" altLang="en-US" sz="2000" dirty="0" smtClean="0">
                <a:solidFill>
                  <a:schemeClr val="accent1">
                    <a:lumMod val="25000"/>
                  </a:schemeClr>
                </a:solidFill>
                <a:ea typeface="ＭＳ Ｐゴシック" pitchFamily="34" charset="-128"/>
              </a:rPr>
              <a:t> </a:t>
            </a:r>
            <a:r>
              <a:rPr lang="fr-BE" altLang="en-US" sz="2000" dirty="0" err="1" smtClean="0">
                <a:solidFill>
                  <a:schemeClr val="accent1">
                    <a:lumMod val="25000"/>
                  </a:schemeClr>
                </a:solidFill>
                <a:ea typeface="ＭＳ Ｐゴシック" pitchFamily="34" charset="-128"/>
              </a:rPr>
              <a:t>initatives</a:t>
            </a:r>
            <a:r>
              <a:rPr lang="fr-BE" altLang="en-US" sz="2000" dirty="0" smtClean="0">
                <a:solidFill>
                  <a:schemeClr val="accent1">
                    <a:lumMod val="25000"/>
                  </a:schemeClr>
                </a:solidFill>
                <a:ea typeface="ＭＳ Ｐゴシック" pitchFamily="34" charset="-128"/>
              </a:rPr>
              <a:t> by EU, </a:t>
            </a:r>
            <a:r>
              <a:rPr lang="fr-BE" altLang="en-US" sz="2000" dirty="0" err="1" smtClean="0">
                <a:solidFill>
                  <a:schemeClr val="accent1">
                    <a:lumMod val="25000"/>
                  </a:schemeClr>
                </a:solidFill>
                <a:ea typeface="ＭＳ Ｐゴシック" pitchFamily="34" charset="-128"/>
              </a:rPr>
              <a:t>its</a:t>
            </a:r>
            <a:r>
              <a:rPr lang="fr-BE" altLang="en-US" sz="2000" dirty="0" smtClean="0">
                <a:solidFill>
                  <a:schemeClr val="accent1">
                    <a:lumMod val="25000"/>
                  </a:schemeClr>
                </a:solidFill>
                <a:ea typeface="ＭＳ Ｐゴシック" pitchFamily="34" charset="-128"/>
              </a:rPr>
              <a:t> </a:t>
            </a:r>
            <a:r>
              <a:rPr lang="fr-BE" altLang="en-US" sz="2000" dirty="0" err="1" smtClean="0">
                <a:solidFill>
                  <a:schemeClr val="accent1">
                    <a:lumMod val="25000"/>
                  </a:schemeClr>
                </a:solidFill>
                <a:ea typeface="ＭＳ Ｐゴシック" pitchFamily="34" charset="-128"/>
              </a:rPr>
              <a:t>Member</a:t>
            </a:r>
            <a:r>
              <a:rPr lang="fr-BE" altLang="en-US" sz="2000" dirty="0" smtClean="0">
                <a:solidFill>
                  <a:schemeClr val="accent1">
                    <a:lumMod val="25000"/>
                  </a:schemeClr>
                </a:solidFill>
                <a:ea typeface="ＭＳ Ｐゴシック" pitchFamily="34" charset="-128"/>
              </a:rPr>
              <a:t> States and </a:t>
            </a:r>
            <a:r>
              <a:rPr lang="fr-BE" altLang="en-US" sz="2000" dirty="0" err="1" smtClean="0">
                <a:solidFill>
                  <a:schemeClr val="accent1">
                    <a:lumMod val="25000"/>
                  </a:schemeClr>
                </a:solidFill>
                <a:ea typeface="ＭＳ Ｐゴシック" pitchFamily="34" charset="-128"/>
              </a:rPr>
              <a:t>MPCs</a:t>
            </a:r>
            <a:r>
              <a:rPr lang="fr-BE" altLang="en-US" sz="2000" dirty="0" smtClean="0">
                <a:solidFill>
                  <a:schemeClr val="accent1">
                    <a:lumMod val="25000"/>
                  </a:schemeClr>
                </a:solidFill>
                <a:ea typeface="ＭＳ Ｐゴシック" pitchFamily="34" charset="-128"/>
              </a:rPr>
              <a:t>, to </a:t>
            </a:r>
            <a:r>
              <a:rPr lang="fr-BE" altLang="en-US" sz="2000" dirty="0" err="1" smtClean="0">
                <a:solidFill>
                  <a:schemeClr val="accent1">
                    <a:lumMod val="25000"/>
                  </a:schemeClr>
                </a:solidFill>
                <a:ea typeface="ＭＳ Ｐゴシック" pitchFamily="34" charset="-128"/>
              </a:rPr>
              <a:t>integrate</a:t>
            </a:r>
            <a:r>
              <a:rPr lang="fr-BE" altLang="en-US" sz="2000" dirty="0" smtClean="0">
                <a:solidFill>
                  <a:schemeClr val="accent1">
                    <a:lumMod val="25000"/>
                  </a:schemeClr>
                </a:solidFill>
                <a:ea typeface="ＭＳ Ｐゴシック" pitchFamily="34" charset="-128"/>
              </a:rPr>
              <a:t> programmes/Art 185, to </a:t>
            </a:r>
            <a:r>
              <a:rPr lang="fr-BE" altLang="en-US" sz="2000" dirty="0" err="1" smtClean="0">
                <a:solidFill>
                  <a:schemeClr val="accent1">
                    <a:lumMod val="25000"/>
                  </a:schemeClr>
                </a:solidFill>
                <a:ea typeface="ＭＳ Ｐゴシック" pitchFamily="34" charset="-128"/>
              </a:rPr>
              <a:t>foster</a:t>
            </a:r>
            <a:r>
              <a:rPr lang="fr-BE" altLang="en-US" sz="2000" dirty="0" smtClean="0">
                <a:solidFill>
                  <a:schemeClr val="accent1">
                    <a:lumMod val="25000"/>
                  </a:schemeClr>
                </a:solidFill>
                <a:ea typeface="ＭＳ Ｐゴシック" pitchFamily="34" charset="-128"/>
              </a:rPr>
              <a:t> </a:t>
            </a:r>
            <a:r>
              <a:rPr lang="fr-BE" altLang="en-US" sz="2000" smtClean="0">
                <a:solidFill>
                  <a:schemeClr val="accent1">
                    <a:lumMod val="25000"/>
                  </a:schemeClr>
                </a:solidFill>
                <a:ea typeface="ＭＳ Ｐゴシック" pitchFamily="34" charset="-128"/>
              </a:rPr>
              <a:t>innovation !</a:t>
            </a:r>
            <a:endParaRPr lang="fr-BE" altLang="en-US" sz="2000" dirty="0" smtClean="0">
              <a:solidFill>
                <a:schemeClr val="accent1">
                  <a:lumMod val="25000"/>
                </a:schemeClr>
              </a:solidFill>
              <a:ea typeface="ＭＳ Ｐゴシック" pitchFamily="34" charset="-128"/>
            </a:endParaRPr>
          </a:p>
          <a:p>
            <a:r>
              <a:rPr lang="fr-BE" altLang="en-US" sz="2000" dirty="0" smtClean="0">
                <a:solidFill>
                  <a:schemeClr val="accent1">
                    <a:lumMod val="25000"/>
                  </a:schemeClr>
                </a:solidFill>
                <a:ea typeface="ＭＳ Ｐゴシック" pitchFamily="34" charset="-128"/>
              </a:rPr>
              <a:t>Building on </a:t>
            </a:r>
            <a:r>
              <a:rPr lang="fr-BE" altLang="en-US" sz="2000" dirty="0" err="1" smtClean="0">
                <a:solidFill>
                  <a:schemeClr val="accent1">
                    <a:lumMod val="25000"/>
                  </a:schemeClr>
                </a:solidFill>
                <a:ea typeface="ＭＳ Ｐゴシック" pitchFamily="34" charset="-128"/>
              </a:rPr>
              <a:t>ongoing</a:t>
            </a:r>
            <a:r>
              <a:rPr lang="fr-BE" altLang="en-US" sz="2000" dirty="0" smtClean="0">
                <a:solidFill>
                  <a:schemeClr val="accent1">
                    <a:lumMod val="25000"/>
                  </a:schemeClr>
                </a:solidFill>
                <a:ea typeface="ＭＳ Ｐゴシック" pitchFamily="34" charset="-128"/>
              </a:rPr>
              <a:t> </a:t>
            </a:r>
            <a:r>
              <a:rPr lang="fr-BE" altLang="en-US" sz="2000" dirty="0" err="1" smtClean="0">
                <a:solidFill>
                  <a:schemeClr val="accent1">
                    <a:lumMod val="25000"/>
                  </a:schemeClr>
                </a:solidFill>
                <a:ea typeface="ＭＳ Ｐゴシック" pitchFamily="34" charset="-128"/>
              </a:rPr>
              <a:t>projects</a:t>
            </a:r>
            <a:r>
              <a:rPr lang="fr-BE" altLang="en-US" sz="2000" dirty="0" smtClean="0">
                <a:solidFill>
                  <a:schemeClr val="accent1">
                    <a:lumMod val="25000"/>
                  </a:schemeClr>
                </a:solidFill>
                <a:ea typeface="ＭＳ Ｐゴシック" pitchFamily="34" charset="-128"/>
              </a:rPr>
              <a:t> –</a:t>
            </a:r>
            <a:r>
              <a:rPr lang="fr-BE" altLang="en-US" sz="2000" dirty="0" err="1" smtClean="0">
                <a:solidFill>
                  <a:schemeClr val="accent1">
                    <a:lumMod val="25000"/>
                  </a:schemeClr>
                </a:solidFill>
                <a:ea typeface="ＭＳ Ｐゴシック" pitchFamily="34" charset="-128"/>
              </a:rPr>
              <a:t>e.g</a:t>
            </a:r>
            <a:r>
              <a:rPr lang="fr-BE" altLang="en-US" sz="2000" dirty="0" smtClean="0">
                <a:solidFill>
                  <a:schemeClr val="accent1">
                    <a:lumMod val="25000"/>
                  </a:schemeClr>
                </a:solidFill>
                <a:ea typeface="ＭＳ Ｐゴシック" pitchFamily="34" charset="-128"/>
              </a:rPr>
              <a:t>. MEDSPRING, ERANET MED</a:t>
            </a:r>
            <a:endParaRPr lang="en-GB" altLang="en-US" sz="2000" dirty="0" smtClean="0">
              <a:solidFill>
                <a:schemeClr val="accent1">
                  <a:lumMod val="25000"/>
                </a:schemeClr>
              </a:solidFill>
              <a:ea typeface="ＭＳ Ｐゴシック" pitchFamily="34" charset="-128"/>
            </a:endParaRPr>
          </a:p>
        </p:txBody>
      </p:sp>
      <p:grpSp>
        <p:nvGrpSpPr>
          <p:cNvPr id="4" name="Group 1"/>
          <p:cNvGrpSpPr>
            <a:grpSpLocks/>
          </p:cNvGrpSpPr>
          <p:nvPr/>
        </p:nvGrpSpPr>
        <p:grpSpPr bwMode="auto">
          <a:xfrm>
            <a:off x="0" y="0"/>
            <a:ext cx="9144000" cy="6858000"/>
            <a:chOff x="0" y="0"/>
            <a:chExt cx="9144000" cy="685800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761" r="667"/>
            <a:stretch>
              <a:fillRect/>
            </a:stretch>
          </p:blipFill>
          <p:spPr bwMode="auto">
            <a:xfrm>
              <a:off x="0" y="0"/>
              <a:ext cx="9144000" cy="135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b="18889"/>
            <a:stretch>
              <a:fillRect/>
            </a:stretch>
          </p:blipFill>
          <p:spPr bwMode="auto">
            <a:xfrm>
              <a:off x="4138613" y="6579870"/>
              <a:ext cx="866775" cy="27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57640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457200" y="549275"/>
            <a:ext cx="8229600" cy="868363"/>
          </a:xfrm>
          <a:extLst/>
        </p:spPr>
        <p:txBody>
          <a:bodyPr anchor="t"/>
          <a:lstStyle/>
          <a:p>
            <a:pPr eaLnBrk="1" hangingPunct="1">
              <a:defRPr/>
            </a:pPr>
            <a:r>
              <a:rPr lang="en-GB" dirty="0" smtClean="0">
                <a:solidFill>
                  <a:schemeClr val="accent3"/>
                </a:solidFill>
              </a:rPr>
              <a:t>Three Key Pillars</a:t>
            </a:r>
          </a:p>
        </p:txBody>
      </p:sp>
      <p:sp>
        <p:nvSpPr>
          <p:cNvPr id="2" name="Text Placeholder 1"/>
          <p:cNvSpPr>
            <a:spLocks noGrp="1"/>
          </p:cNvSpPr>
          <p:nvPr>
            <p:ph type="body" sz="quarter" idx="15"/>
          </p:nvPr>
        </p:nvSpPr>
        <p:spPr>
          <a:xfrm>
            <a:off x="3563938" y="1844675"/>
            <a:ext cx="2016125" cy="1584325"/>
          </a:xfrm>
        </p:spPr>
        <p:txBody>
          <a:bodyPr/>
          <a:lstStyle/>
          <a:p>
            <a:pPr eaLnBrk="1" hangingPunct="1">
              <a:defRPr/>
            </a:pPr>
            <a:r>
              <a:rPr lang="en-GB" dirty="0" smtClean="0"/>
              <a:t>Excellent science</a:t>
            </a:r>
            <a:endParaRPr lang="en-GB" dirty="0"/>
          </a:p>
        </p:txBody>
      </p:sp>
      <p:sp>
        <p:nvSpPr>
          <p:cNvPr id="3" name="Text Placeholder 2"/>
          <p:cNvSpPr>
            <a:spLocks noGrp="1"/>
          </p:cNvSpPr>
          <p:nvPr>
            <p:ph type="body" sz="quarter" idx="16"/>
          </p:nvPr>
        </p:nvSpPr>
        <p:spPr>
          <a:xfrm>
            <a:off x="2555875" y="3644900"/>
            <a:ext cx="2000250" cy="1584325"/>
          </a:xfrm>
        </p:spPr>
        <p:txBody>
          <a:bodyPr/>
          <a:lstStyle/>
          <a:p>
            <a:pPr eaLnBrk="1" hangingPunct="1">
              <a:defRPr/>
            </a:pPr>
            <a:r>
              <a:rPr lang="en-GB" dirty="0" smtClean="0"/>
              <a:t>Industrial leadership</a:t>
            </a:r>
            <a:endParaRPr lang="en-GB" dirty="0"/>
          </a:p>
        </p:txBody>
      </p:sp>
      <p:sp>
        <p:nvSpPr>
          <p:cNvPr id="4" name="Text Placeholder 3"/>
          <p:cNvSpPr>
            <a:spLocks noGrp="1"/>
          </p:cNvSpPr>
          <p:nvPr>
            <p:ph type="body" sz="quarter" idx="17"/>
          </p:nvPr>
        </p:nvSpPr>
        <p:spPr>
          <a:xfrm>
            <a:off x="4643438" y="3644900"/>
            <a:ext cx="1933575" cy="1584325"/>
          </a:xfrm>
        </p:spPr>
        <p:txBody>
          <a:bodyPr/>
          <a:lstStyle/>
          <a:p>
            <a:pPr eaLnBrk="1" hangingPunct="1">
              <a:defRPr/>
            </a:pPr>
            <a:r>
              <a:rPr lang="en-GB" dirty="0" smtClean="0"/>
              <a:t>Societal challenges</a:t>
            </a:r>
            <a:endParaRPr lang="en-GB" dirty="0"/>
          </a:p>
        </p:txBody>
      </p:sp>
      <p:sp>
        <p:nvSpPr>
          <p:cNvPr id="5" name="TextBox 4"/>
          <p:cNvSpPr txBox="1"/>
          <p:nvPr/>
        </p:nvSpPr>
        <p:spPr>
          <a:xfrm>
            <a:off x="0" y="5753100"/>
            <a:ext cx="9144000" cy="1200150"/>
          </a:xfrm>
          <a:prstGeom prst="rect">
            <a:avLst/>
          </a:prstGeom>
          <a:solidFill>
            <a:schemeClr val="accent2">
              <a:lumMod val="75000"/>
            </a:schemeClr>
          </a:solidFill>
        </p:spPr>
        <p:txBody>
          <a:bodyPr>
            <a:spAutoFit/>
          </a:bodyPr>
          <a:lstStyle/>
          <a:p>
            <a:pPr fontAlgn="base">
              <a:spcBef>
                <a:spcPct val="0"/>
              </a:spcBef>
              <a:spcAft>
                <a:spcPct val="0"/>
              </a:spcAft>
              <a:defRPr/>
            </a:pPr>
            <a:endParaRPr lang="en-US" sz="1200" dirty="0">
              <a:solidFill>
                <a:srgbClr val="0F5494"/>
              </a:solidFill>
            </a:endParaRPr>
          </a:p>
          <a:p>
            <a:pPr fontAlgn="base">
              <a:spcBef>
                <a:spcPct val="0"/>
              </a:spcBef>
              <a:spcAft>
                <a:spcPct val="0"/>
              </a:spcAft>
              <a:defRPr/>
            </a:pPr>
            <a:endParaRPr lang="en-US" sz="1200" dirty="0">
              <a:solidFill>
                <a:srgbClr val="0F5494"/>
              </a:solidFill>
            </a:endParaRPr>
          </a:p>
          <a:p>
            <a:pPr fontAlgn="base">
              <a:spcBef>
                <a:spcPct val="0"/>
              </a:spcBef>
              <a:spcAft>
                <a:spcPct val="0"/>
              </a:spcAft>
              <a:defRPr/>
            </a:pPr>
            <a:endParaRPr lang="en-US" sz="1200" dirty="0">
              <a:solidFill>
                <a:srgbClr val="0F5494"/>
              </a:solidFill>
            </a:endParaRPr>
          </a:p>
          <a:p>
            <a:pPr fontAlgn="base">
              <a:spcBef>
                <a:spcPct val="0"/>
              </a:spcBef>
              <a:spcAft>
                <a:spcPct val="0"/>
              </a:spcAft>
              <a:defRPr/>
            </a:pPr>
            <a:endParaRPr lang="en-US" sz="1200" dirty="0">
              <a:solidFill>
                <a:srgbClr val="0F5494"/>
              </a:solidFill>
            </a:endParaRPr>
          </a:p>
          <a:p>
            <a:pPr fontAlgn="base">
              <a:spcBef>
                <a:spcPct val="0"/>
              </a:spcBef>
              <a:spcAft>
                <a:spcPct val="0"/>
              </a:spcAft>
              <a:defRPr/>
            </a:pPr>
            <a:endParaRPr lang="en-US" sz="1200" dirty="0">
              <a:solidFill>
                <a:srgbClr val="0F5494"/>
              </a:solidFill>
            </a:endParaRPr>
          </a:p>
          <a:p>
            <a:pPr fontAlgn="base">
              <a:spcBef>
                <a:spcPct val="0"/>
              </a:spcBef>
              <a:spcAft>
                <a:spcPct val="0"/>
              </a:spcAft>
              <a:defRPr/>
            </a:pPr>
            <a:endParaRPr lang="en-GB" sz="1200" dirty="0">
              <a:solidFill>
                <a:srgbClr val="0F5494"/>
              </a:solidFill>
            </a:endParaRPr>
          </a:p>
        </p:txBody>
      </p:sp>
    </p:spTree>
    <p:extLst>
      <p:ext uri="{BB962C8B-B14F-4D97-AF65-F5344CB8AC3E}">
        <p14:creationId xmlns:p14="http://schemas.microsoft.com/office/powerpoint/2010/main" val="3414869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5075"/>
            <a:ext cx="9144000" cy="877888"/>
          </a:xfrm>
        </p:spPr>
        <p:txBody>
          <a:bodyPr anchor="t"/>
          <a:lstStyle/>
          <a:p>
            <a:pPr marL="0" algn="ctr" eaLnBrk="1" hangingPunct="1">
              <a:defRPr/>
            </a:pPr>
            <a:r>
              <a:rPr lang="en-GB" altLang="en-US" kern="1200" dirty="0" smtClean="0">
                <a:solidFill>
                  <a:schemeClr val="accent1">
                    <a:lumMod val="25000"/>
                  </a:schemeClr>
                </a:solidFill>
              </a:rPr>
              <a:t>Horizon 2020: </a:t>
            </a:r>
            <a:r>
              <a:rPr lang="hu-HU" altLang="en-US" kern="1200" dirty="0" smtClean="0">
                <a:solidFill>
                  <a:schemeClr val="accent1">
                    <a:lumMod val="25000"/>
                  </a:schemeClr>
                </a:solidFill>
              </a:rPr>
              <a:t>Open </a:t>
            </a:r>
            <a:r>
              <a:rPr lang="en-GB" altLang="en-US" kern="1200" dirty="0" smtClean="0">
                <a:solidFill>
                  <a:schemeClr val="accent1">
                    <a:lumMod val="25000"/>
                  </a:schemeClr>
                </a:solidFill>
              </a:rPr>
              <a:t>to the world</a:t>
            </a:r>
            <a:endParaRPr lang="en-GB" altLang="en-US" dirty="0" smtClean="0">
              <a:solidFill>
                <a:schemeClr val="accent1">
                  <a:lumMod val="25000"/>
                </a:schemeClr>
              </a:solidFill>
              <a:ea typeface="MS PGothic" pitchFamily="34" charset="-128"/>
            </a:endParaRPr>
          </a:p>
        </p:txBody>
      </p:sp>
      <p:sp>
        <p:nvSpPr>
          <p:cNvPr id="17" name="Content Placeholder 16"/>
          <p:cNvSpPr>
            <a:spLocks noGrp="1"/>
          </p:cNvSpPr>
          <p:nvPr>
            <p:ph sz="half" idx="2"/>
          </p:nvPr>
        </p:nvSpPr>
        <p:spPr>
          <a:xfrm>
            <a:off x="323850" y="1900238"/>
            <a:ext cx="4895850" cy="4302125"/>
          </a:xfrm>
        </p:spPr>
        <p:txBody>
          <a:bodyPr/>
          <a:lstStyle/>
          <a:p>
            <a:pPr marL="0" indent="0" defTabSz="449437" eaLnBrk="1" hangingPunct="1">
              <a:lnSpc>
                <a:spcPct val="150000"/>
              </a:lnSpc>
              <a:spcBef>
                <a:spcPts val="600"/>
              </a:spcBef>
              <a:spcAft>
                <a:spcPts val="600"/>
              </a:spcAft>
              <a:buClr>
                <a:srgbClr val="00B0F0"/>
              </a:buClr>
              <a:buSzPct val="95000"/>
              <a:buFontTx/>
              <a:buNone/>
              <a:defRPr/>
            </a:pPr>
            <a:r>
              <a:rPr lang="en-US" sz="2000" b="1" i="0" kern="1200" dirty="0">
                <a:solidFill>
                  <a:schemeClr val="accent1">
                    <a:lumMod val="25000"/>
                  </a:schemeClr>
                </a:solidFill>
              </a:rPr>
              <a:t>General opening</a:t>
            </a:r>
          </a:p>
          <a:p>
            <a:pPr marL="0" indent="0" defTabSz="449437" eaLnBrk="1" hangingPunct="1">
              <a:spcBef>
                <a:spcPts val="600"/>
              </a:spcBef>
              <a:spcAft>
                <a:spcPts val="600"/>
              </a:spcAft>
              <a:buClr>
                <a:srgbClr val="00B0F0"/>
              </a:buClr>
              <a:buSzPct val="95000"/>
              <a:buFontTx/>
              <a:buNone/>
              <a:defRPr/>
            </a:pPr>
            <a:r>
              <a:rPr lang="en-US" sz="1600" i="0" kern="1200" dirty="0">
                <a:solidFill>
                  <a:schemeClr val="accent1">
                    <a:lumMod val="25000"/>
                  </a:schemeClr>
                </a:solidFill>
              </a:rPr>
              <a:t>Horizon 2020 is open to participation of researchers and innovators from anywhere in the</a:t>
            </a:r>
            <a:r>
              <a:rPr lang="en-US" sz="1600" b="1" i="0" kern="1200" dirty="0">
                <a:solidFill>
                  <a:schemeClr val="accent1">
                    <a:lumMod val="25000"/>
                  </a:schemeClr>
                </a:solidFill>
              </a:rPr>
              <a:t> </a:t>
            </a:r>
            <a:r>
              <a:rPr lang="en-US" sz="1600" i="0" kern="1200" dirty="0">
                <a:solidFill>
                  <a:schemeClr val="accent1">
                    <a:lumMod val="25000"/>
                  </a:schemeClr>
                </a:solidFill>
              </a:rPr>
              <a:t>world, to:</a:t>
            </a:r>
          </a:p>
          <a:p>
            <a:pPr marL="271463" indent="-271463" eaLnBrk="1" hangingPunct="1">
              <a:buClr>
                <a:srgbClr val="0F5494"/>
              </a:buClr>
              <a:buFont typeface="Wingdings" panose="05000000000000000000" pitchFamily="2" charset="2"/>
              <a:buChar char="§"/>
              <a:defRPr/>
            </a:pPr>
            <a:r>
              <a:rPr lang="en-GB" sz="1600" i="0" kern="1200" dirty="0" smtClean="0">
                <a:solidFill>
                  <a:schemeClr val="accent1">
                    <a:lumMod val="25000"/>
                  </a:schemeClr>
                </a:solidFill>
              </a:rPr>
              <a:t>Extend the frontiers of scientific knowledge</a:t>
            </a:r>
          </a:p>
          <a:p>
            <a:pPr marL="271463" indent="-271463" eaLnBrk="1" hangingPunct="1">
              <a:buClr>
                <a:srgbClr val="0F5494"/>
              </a:buClr>
              <a:buFont typeface="Wingdings" panose="05000000000000000000" pitchFamily="2" charset="2"/>
              <a:buChar char="§"/>
              <a:defRPr/>
            </a:pPr>
            <a:r>
              <a:rPr lang="en-GB" sz="1600" i="0" kern="1200" dirty="0" smtClean="0">
                <a:solidFill>
                  <a:schemeClr val="accent1">
                    <a:lumMod val="25000"/>
                  </a:schemeClr>
                </a:solidFill>
              </a:rPr>
              <a:t>Tackle challenges that affect us all</a:t>
            </a:r>
          </a:p>
          <a:p>
            <a:pPr marL="271463" lvl="1" indent="-271463" eaLnBrk="1" hangingPunct="1">
              <a:spcBef>
                <a:spcPct val="40000"/>
              </a:spcBef>
              <a:spcAft>
                <a:spcPct val="40000"/>
              </a:spcAft>
              <a:buClr>
                <a:srgbClr val="0F5494"/>
              </a:buClr>
              <a:buFont typeface="Wingdings" panose="05000000000000000000" pitchFamily="2" charset="2"/>
              <a:buChar char="§"/>
              <a:defRPr/>
            </a:pPr>
            <a:r>
              <a:rPr lang="en-GB" sz="1600" b="0" kern="1200" dirty="0" smtClean="0">
                <a:solidFill>
                  <a:schemeClr val="accent1">
                    <a:lumMod val="25000"/>
                  </a:schemeClr>
                </a:solidFill>
              </a:rPr>
              <a:t>Make industries more competitive</a:t>
            </a:r>
            <a:endParaRPr lang="en-GB" sz="1600" dirty="0" smtClean="0">
              <a:solidFill>
                <a:schemeClr val="accent1">
                  <a:lumMod val="25000"/>
                </a:schemeClr>
              </a:solidFill>
            </a:endParaRPr>
          </a:p>
          <a:p>
            <a:pPr marL="0" lvl="1" indent="0" defTabSz="449437" eaLnBrk="1" hangingPunct="1">
              <a:spcBef>
                <a:spcPts val="600"/>
              </a:spcBef>
              <a:spcAft>
                <a:spcPts val="600"/>
              </a:spcAft>
              <a:buClr>
                <a:srgbClr val="00B0F0"/>
              </a:buClr>
              <a:buSzPct val="95000"/>
              <a:buFontTx/>
              <a:buNone/>
              <a:defRPr/>
            </a:pPr>
            <a:r>
              <a:rPr lang="en-GB" sz="2000" dirty="0">
                <a:solidFill>
                  <a:schemeClr val="accent1">
                    <a:lumMod val="25000"/>
                  </a:schemeClr>
                </a:solidFill>
              </a:rPr>
              <a:t>Targeted opening </a:t>
            </a:r>
          </a:p>
          <a:p>
            <a:pPr marL="0" indent="0" defTabSz="449437" eaLnBrk="1" hangingPunct="1">
              <a:spcBef>
                <a:spcPts val="600"/>
              </a:spcBef>
              <a:spcAft>
                <a:spcPts val="1200"/>
              </a:spcAft>
              <a:buClr>
                <a:srgbClr val="00B0F0"/>
              </a:buClr>
              <a:buSzPct val="95000"/>
              <a:buFontTx/>
              <a:buNone/>
              <a:defRPr/>
            </a:pPr>
            <a:r>
              <a:rPr lang="en-GB" sz="1600" i="0" dirty="0">
                <a:solidFill>
                  <a:schemeClr val="accent1">
                    <a:lumMod val="25000"/>
                  </a:schemeClr>
                </a:solidFill>
              </a:rPr>
              <a:t>In certain topics in calls for proposals, inclusion of international partners may be:</a:t>
            </a:r>
          </a:p>
          <a:p>
            <a:pPr marL="800100" lvl="1" indent="-342900" defTabSz="449437" eaLnBrk="1" hangingPunct="1">
              <a:spcBef>
                <a:spcPts val="0"/>
              </a:spcBef>
              <a:spcAft>
                <a:spcPts val="0"/>
              </a:spcAft>
              <a:buClr>
                <a:srgbClr val="004494"/>
              </a:buClr>
              <a:buSzPct val="100000"/>
              <a:buFont typeface="+mj-lt"/>
              <a:buAutoNum type="alphaLcParenR"/>
              <a:defRPr/>
            </a:pPr>
            <a:r>
              <a:rPr lang="en-GB" sz="1600" b="0" dirty="0">
                <a:solidFill>
                  <a:schemeClr val="accent1">
                    <a:lumMod val="25000"/>
                  </a:schemeClr>
                </a:solidFill>
              </a:rPr>
              <a:t>encouraged </a:t>
            </a:r>
          </a:p>
          <a:p>
            <a:pPr marL="457200" lvl="1" indent="0" defTabSz="449437" eaLnBrk="1" hangingPunct="1">
              <a:spcBef>
                <a:spcPts val="0"/>
              </a:spcBef>
              <a:spcAft>
                <a:spcPts val="0"/>
              </a:spcAft>
              <a:buClr>
                <a:srgbClr val="00B0F0"/>
              </a:buClr>
              <a:buSzPct val="95000"/>
              <a:buFontTx/>
              <a:buNone/>
              <a:defRPr/>
            </a:pPr>
            <a:r>
              <a:rPr lang="en-GB" sz="1600" b="0" dirty="0">
                <a:solidFill>
                  <a:schemeClr val="accent1">
                    <a:lumMod val="25000"/>
                  </a:schemeClr>
                </a:solidFill>
              </a:rPr>
              <a:t> </a:t>
            </a:r>
            <a:r>
              <a:rPr lang="en-GB" sz="1600" b="0" dirty="0" smtClean="0">
                <a:solidFill>
                  <a:schemeClr val="accent1">
                    <a:lumMod val="25000"/>
                  </a:schemeClr>
                </a:solidFill>
              </a:rPr>
              <a:t>    or</a:t>
            </a:r>
            <a:endParaRPr lang="en-GB" sz="1600" b="0" dirty="0">
              <a:solidFill>
                <a:schemeClr val="accent1">
                  <a:lumMod val="25000"/>
                </a:schemeClr>
              </a:solidFill>
            </a:endParaRPr>
          </a:p>
          <a:p>
            <a:pPr marL="800100" lvl="1" indent="-342900" defTabSz="449437" eaLnBrk="1" hangingPunct="1">
              <a:spcBef>
                <a:spcPts val="0"/>
              </a:spcBef>
              <a:spcAft>
                <a:spcPts val="1200"/>
              </a:spcAft>
              <a:buClr>
                <a:srgbClr val="004494"/>
              </a:buClr>
              <a:buSzPct val="100000"/>
              <a:buFont typeface="+mj-lt"/>
              <a:buAutoNum type="alphaLcParenR" startAt="2"/>
              <a:defRPr/>
            </a:pPr>
            <a:r>
              <a:rPr lang="en-GB" sz="1600" b="0" dirty="0" smtClean="0">
                <a:solidFill>
                  <a:schemeClr val="accent1">
                    <a:lumMod val="25000"/>
                  </a:schemeClr>
                </a:solidFill>
              </a:rPr>
              <a:t>required </a:t>
            </a:r>
            <a:endParaRPr lang="en-GB" sz="1600" b="0" dirty="0">
              <a:solidFill>
                <a:schemeClr val="accent1">
                  <a:lumMod val="25000"/>
                </a:schemeClr>
              </a:solidFill>
            </a:endParaRPr>
          </a:p>
          <a:p>
            <a:pPr marL="73152" indent="0" eaLnBrk="1" hangingPunct="1">
              <a:spcBef>
                <a:spcPts val="0"/>
              </a:spcBef>
              <a:spcAft>
                <a:spcPts val="1800"/>
              </a:spcAft>
              <a:buClr>
                <a:srgbClr val="004494"/>
              </a:buClr>
              <a:buSzPct val="100000"/>
              <a:buFontTx/>
              <a:buNone/>
              <a:defRPr/>
            </a:pPr>
            <a:endParaRPr lang="en-US" sz="2000" i="0" kern="1200" dirty="0" smtClean="0">
              <a:solidFill>
                <a:srgbClr val="004494"/>
              </a:solidFill>
              <a:latin typeface="+mj-lt"/>
            </a:endParaRP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206875"/>
            <a:ext cx="367665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descr="http://www.provost.duke.edu/images/Rese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939925"/>
            <a:ext cx="367665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1"/>
          <p:cNvGrpSpPr>
            <a:grpSpLocks/>
          </p:cNvGrpSpPr>
          <p:nvPr/>
        </p:nvGrpSpPr>
        <p:grpSpPr bwMode="auto">
          <a:xfrm>
            <a:off x="0" y="0"/>
            <a:ext cx="9144000" cy="6858000"/>
            <a:chOff x="0" y="0"/>
            <a:chExt cx="9144000" cy="6858000"/>
          </a:xfrm>
        </p:grpSpPr>
        <p:pic>
          <p:nvPicPr>
            <p:cNvPr id="19463" name="Picture 2"/>
            <p:cNvPicPr>
              <a:picLocks noChangeAspect="1" noChangeArrowheads="1"/>
            </p:cNvPicPr>
            <p:nvPr/>
          </p:nvPicPr>
          <p:blipFill>
            <a:blip r:embed="rId5">
              <a:extLst>
                <a:ext uri="{28A0092B-C50C-407E-A947-70E740481C1C}">
                  <a14:useLocalDpi xmlns:a14="http://schemas.microsoft.com/office/drawing/2010/main" val="0"/>
                </a:ext>
              </a:extLst>
            </a:blip>
            <a:srcRect l="761" r="667"/>
            <a:stretch>
              <a:fillRect/>
            </a:stretch>
          </p:blipFill>
          <p:spPr bwMode="auto">
            <a:xfrm>
              <a:off x="0" y="0"/>
              <a:ext cx="9144000" cy="135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3"/>
            <p:cNvPicPr>
              <a:picLocks noChangeAspect="1" noChangeArrowheads="1"/>
            </p:cNvPicPr>
            <p:nvPr/>
          </p:nvPicPr>
          <p:blipFill>
            <a:blip r:embed="rId6">
              <a:extLst>
                <a:ext uri="{28A0092B-C50C-407E-A947-70E740481C1C}">
                  <a14:useLocalDpi xmlns:a14="http://schemas.microsoft.com/office/drawing/2010/main" val="0"/>
                </a:ext>
              </a:extLst>
            </a:blip>
            <a:srcRect b="18889"/>
            <a:stretch>
              <a:fillRect/>
            </a:stretch>
          </p:blipFill>
          <p:spPr bwMode="auto">
            <a:xfrm>
              <a:off x="4138613" y="6579870"/>
              <a:ext cx="866775" cy="27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53405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5075"/>
            <a:ext cx="9144000" cy="877888"/>
          </a:xfrm>
        </p:spPr>
        <p:txBody>
          <a:bodyPr anchor="t"/>
          <a:lstStyle/>
          <a:p>
            <a:pPr marL="0" algn="ctr" eaLnBrk="1" hangingPunct="1">
              <a:defRPr/>
            </a:pPr>
            <a:r>
              <a:rPr lang="en-GB" altLang="en-US" kern="1200" dirty="0" smtClean="0">
                <a:solidFill>
                  <a:schemeClr val="accent1">
                    <a:lumMod val="25000"/>
                  </a:schemeClr>
                </a:solidFill>
              </a:rPr>
              <a:t>Rules of participation </a:t>
            </a:r>
          </a:p>
        </p:txBody>
      </p:sp>
      <p:sp>
        <p:nvSpPr>
          <p:cNvPr id="17" name="Content Placeholder 16"/>
          <p:cNvSpPr>
            <a:spLocks noGrp="1"/>
          </p:cNvSpPr>
          <p:nvPr>
            <p:ph sz="half" idx="2"/>
          </p:nvPr>
        </p:nvSpPr>
        <p:spPr>
          <a:xfrm>
            <a:off x="422275" y="1900238"/>
            <a:ext cx="8401050" cy="4302125"/>
          </a:xfrm>
        </p:spPr>
        <p:txBody>
          <a:bodyPr/>
          <a:lstStyle/>
          <a:p>
            <a:pPr>
              <a:spcBef>
                <a:spcPct val="40000"/>
              </a:spcBef>
              <a:spcAft>
                <a:spcPct val="40000"/>
              </a:spcAft>
              <a:buClr>
                <a:srgbClr val="004494"/>
              </a:buClr>
              <a:buFont typeface="Wingdings" panose="05000000000000000000" pitchFamily="2" charset="2"/>
              <a:buChar char="§"/>
              <a:defRPr/>
            </a:pPr>
            <a:r>
              <a:rPr lang="en-GB" sz="2000" i="0" dirty="0" smtClean="0">
                <a:solidFill>
                  <a:schemeClr val="accent1">
                    <a:lumMod val="25000"/>
                  </a:schemeClr>
                </a:solidFill>
                <a:ea typeface="Times New Roman" charset="0"/>
              </a:rPr>
              <a:t>Applicants from non-EU countries are </a:t>
            </a:r>
            <a:r>
              <a:rPr lang="en-GB" sz="2000" b="1" i="0" dirty="0" smtClean="0">
                <a:solidFill>
                  <a:schemeClr val="accent1">
                    <a:lumMod val="25000"/>
                  </a:schemeClr>
                </a:solidFill>
                <a:cs typeface="Times New Roman"/>
              </a:rPr>
              <a:t>eligible to take part </a:t>
            </a:r>
            <a:r>
              <a:rPr lang="en-GB" sz="2000" i="0" dirty="0" smtClean="0">
                <a:solidFill>
                  <a:schemeClr val="accent1">
                    <a:lumMod val="25000"/>
                  </a:schemeClr>
                </a:solidFill>
                <a:cs typeface="Times New Roman"/>
              </a:rPr>
              <a:t>in Horizon 2020 programmes, even as coordinator</a:t>
            </a:r>
          </a:p>
          <a:p>
            <a:pPr>
              <a:spcBef>
                <a:spcPct val="40000"/>
              </a:spcBef>
              <a:spcAft>
                <a:spcPct val="40000"/>
              </a:spcAft>
              <a:buClr>
                <a:srgbClr val="004494"/>
              </a:buClr>
              <a:buFont typeface="Wingdings" panose="05000000000000000000" pitchFamily="2" charset="2"/>
              <a:buChar char="§"/>
              <a:defRPr/>
            </a:pPr>
            <a:endParaRPr lang="en-GB" sz="2000" i="0" dirty="0" smtClean="0">
              <a:solidFill>
                <a:srgbClr val="004494"/>
              </a:solidFill>
              <a:cs typeface="Times New Roman"/>
            </a:endParaRPr>
          </a:p>
          <a:p>
            <a:pPr marL="73152" indent="0" eaLnBrk="1" hangingPunct="1">
              <a:spcBef>
                <a:spcPts val="0"/>
              </a:spcBef>
              <a:spcAft>
                <a:spcPts val="1800"/>
              </a:spcAft>
              <a:buClr>
                <a:srgbClr val="004494"/>
              </a:buClr>
              <a:buSzPct val="100000"/>
              <a:buFontTx/>
              <a:buNone/>
              <a:defRPr/>
            </a:pPr>
            <a:endParaRPr lang="en-US" sz="2000" i="0" kern="1200" dirty="0" smtClean="0">
              <a:solidFill>
                <a:srgbClr val="004494"/>
              </a:solidFill>
              <a:latin typeface="+mj-lt"/>
            </a:endParaRPr>
          </a:p>
        </p:txBody>
      </p:sp>
      <p:pic>
        <p:nvPicPr>
          <p:cNvPr id="7" name="Picture 6" descr="C:\Users\silvluc\AppData\Local\Temp\1\wz1e1c\horizon-2020-official-version-2013\content\data\repo\911099635.jpg"/>
          <p:cNvPicPr>
            <a:picLocks noChangeAspect="1" noChangeArrowheads="1"/>
          </p:cNvPicPr>
          <p:nvPr/>
        </p:nvPicPr>
        <p:blipFill>
          <a:blip r:embed="rId3"/>
          <a:srcRect/>
          <a:stretch>
            <a:fillRect/>
          </a:stretch>
        </p:blipFill>
        <p:spPr bwMode="auto">
          <a:xfrm rot="389196">
            <a:off x="4718050" y="3165475"/>
            <a:ext cx="4146550" cy="31130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20688" y="2901950"/>
            <a:ext cx="4572000" cy="3600986"/>
          </a:xfrm>
          <a:prstGeom prst="rect">
            <a:avLst/>
          </a:prstGeom>
        </p:spPr>
        <p:txBody>
          <a:bodyPr>
            <a:spAutoFit/>
          </a:bodyPr>
          <a:lstStyle/>
          <a:p>
            <a:pPr marL="342900" indent="-342900" eaLnBrk="0" fontAlgn="base" hangingPunct="0">
              <a:spcBef>
                <a:spcPct val="40000"/>
              </a:spcBef>
              <a:spcAft>
                <a:spcPct val="40000"/>
              </a:spcAft>
              <a:buClr>
                <a:srgbClr val="004494"/>
              </a:buClr>
              <a:buFont typeface="Wingdings" panose="05000000000000000000" pitchFamily="2" charset="2"/>
              <a:buChar char="§"/>
              <a:defRPr/>
            </a:pPr>
            <a:r>
              <a:rPr lang="en-GB" sz="2000" kern="0" dirty="0">
                <a:solidFill>
                  <a:schemeClr val="accent1">
                    <a:lumMod val="25000"/>
                  </a:schemeClr>
                </a:solidFill>
                <a:cs typeface="Times New Roman"/>
              </a:rPr>
              <a:t>All proposals must meet certain </a:t>
            </a:r>
            <a:r>
              <a:rPr lang="en-GB" sz="2000" b="1" kern="0" dirty="0">
                <a:solidFill>
                  <a:schemeClr val="accent1">
                    <a:lumMod val="25000"/>
                  </a:schemeClr>
                </a:solidFill>
                <a:cs typeface="Times New Roman"/>
              </a:rPr>
              <a:t>minimum conditions </a:t>
            </a:r>
            <a:r>
              <a:rPr lang="hu-HU" sz="2000" kern="0" dirty="0">
                <a:solidFill>
                  <a:schemeClr val="accent1">
                    <a:lumMod val="25000"/>
                  </a:schemeClr>
                </a:solidFill>
                <a:cs typeface="Times New Roman"/>
              </a:rPr>
              <a:t>(</a:t>
            </a:r>
            <a:r>
              <a:rPr lang="en-GB" sz="2000" kern="0" dirty="0">
                <a:solidFill>
                  <a:schemeClr val="accent1">
                    <a:lumMod val="25000"/>
                  </a:schemeClr>
                </a:solidFill>
                <a:cs typeface="Times New Roman"/>
              </a:rPr>
              <a:t>in Rules for Participation</a:t>
            </a:r>
            <a:r>
              <a:rPr lang="hu-HU" sz="2000" kern="0" dirty="0" smtClean="0">
                <a:solidFill>
                  <a:schemeClr val="accent1">
                    <a:lumMod val="25000"/>
                  </a:schemeClr>
                </a:solidFill>
                <a:cs typeface="Times New Roman"/>
              </a:rPr>
              <a:t>)</a:t>
            </a:r>
            <a:endParaRPr lang="en-US" sz="2000" kern="0" dirty="0" smtClean="0">
              <a:solidFill>
                <a:schemeClr val="accent1">
                  <a:lumMod val="25000"/>
                </a:schemeClr>
              </a:solidFill>
              <a:cs typeface="Times New Roman"/>
            </a:endParaRPr>
          </a:p>
          <a:p>
            <a:pPr marL="342900" indent="-342900" eaLnBrk="0" fontAlgn="base" hangingPunct="0">
              <a:spcBef>
                <a:spcPct val="40000"/>
              </a:spcBef>
              <a:spcAft>
                <a:spcPct val="40000"/>
              </a:spcAft>
              <a:buClr>
                <a:srgbClr val="004494"/>
              </a:buClr>
              <a:buFont typeface="Wingdings" panose="05000000000000000000" pitchFamily="2" charset="2"/>
              <a:buChar char="§"/>
              <a:defRPr/>
            </a:pPr>
            <a:endParaRPr lang="en-US" sz="2000" kern="0" dirty="0">
              <a:solidFill>
                <a:schemeClr val="accent1">
                  <a:lumMod val="25000"/>
                </a:schemeClr>
              </a:solidFill>
              <a:cs typeface="Times New Roman"/>
            </a:endParaRPr>
          </a:p>
          <a:p>
            <a:pPr marL="342900" indent="-342900" eaLnBrk="0" fontAlgn="base" hangingPunct="0">
              <a:spcBef>
                <a:spcPct val="40000"/>
              </a:spcBef>
              <a:spcAft>
                <a:spcPct val="40000"/>
              </a:spcAft>
              <a:buClr>
                <a:srgbClr val="004494"/>
              </a:buClr>
              <a:buFont typeface="Wingdings" panose="05000000000000000000" pitchFamily="2" charset="2"/>
              <a:buChar char="§"/>
              <a:defRPr/>
            </a:pPr>
            <a:r>
              <a:rPr lang="en-US" altLang="en-US" sz="2000" dirty="0">
                <a:solidFill>
                  <a:schemeClr val="accent1">
                    <a:lumMod val="25000"/>
                  </a:schemeClr>
                </a:solidFill>
                <a:cs typeface="Times New Roman" pitchFamily="18" charset="0"/>
              </a:rPr>
              <a:t>ENP countries can participate and receive EC funding (exception: access to risk finance)</a:t>
            </a:r>
          </a:p>
          <a:p>
            <a:pPr marL="342900" indent="-342900" eaLnBrk="0" fontAlgn="base" hangingPunct="0">
              <a:spcBef>
                <a:spcPct val="40000"/>
              </a:spcBef>
              <a:spcAft>
                <a:spcPct val="40000"/>
              </a:spcAft>
              <a:buClr>
                <a:srgbClr val="004494"/>
              </a:buClr>
              <a:buFont typeface="Wingdings" panose="05000000000000000000" pitchFamily="2" charset="2"/>
              <a:buChar char="§"/>
              <a:defRPr/>
            </a:pPr>
            <a:endParaRPr lang="en-GB" sz="2000" kern="0" dirty="0">
              <a:solidFill>
                <a:schemeClr val="accent1">
                  <a:lumMod val="25000"/>
                </a:schemeClr>
              </a:solidFill>
            </a:endParaRPr>
          </a:p>
        </p:txBody>
      </p:sp>
      <p:grpSp>
        <p:nvGrpSpPr>
          <p:cNvPr id="20486" name="Group 1"/>
          <p:cNvGrpSpPr>
            <a:grpSpLocks/>
          </p:cNvGrpSpPr>
          <p:nvPr/>
        </p:nvGrpSpPr>
        <p:grpSpPr bwMode="auto">
          <a:xfrm>
            <a:off x="0" y="0"/>
            <a:ext cx="9144000" cy="6858000"/>
            <a:chOff x="0" y="0"/>
            <a:chExt cx="9144000" cy="6858000"/>
          </a:xfrm>
        </p:grpSpPr>
        <p:pic>
          <p:nvPicPr>
            <p:cNvPr id="20487" name="Picture 2"/>
            <p:cNvPicPr>
              <a:picLocks noChangeAspect="1" noChangeArrowheads="1"/>
            </p:cNvPicPr>
            <p:nvPr/>
          </p:nvPicPr>
          <p:blipFill>
            <a:blip r:embed="rId4">
              <a:extLst>
                <a:ext uri="{28A0092B-C50C-407E-A947-70E740481C1C}">
                  <a14:useLocalDpi xmlns:a14="http://schemas.microsoft.com/office/drawing/2010/main" val="0"/>
                </a:ext>
              </a:extLst>
            </a:blip>
            <a:srcRect l="761" r="667"/>
            <a:stretch>
              <a:fillRect/>
            </a:stretch>
          </p:blipFill>
          <p:spPr bwMode="auto">
            <a:xfrm>
              <a:off x="0" y="0"/>
              <a:ext cx="9144000" cy="135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8" name="Picture 3"/>
            <p:cNvPicPr>
              <a:picLocks noChangeAspect="1" noChangeArrowheads="1"/>
            </p:cNvPicPr>
            <p:nvPr/>
          </p:nvPicPr>
          <p:blipFill>
            <a:blip r:embed="rId5">
              <a:extLst>
                <a:ext uri="{28A0092B-C50C-407E-A947-70E740481C1C}">
                  <a14:useLocalDpi xmlns:a14="http://schemas.microsoft.com/office/drawing/2010/main" val="0"/>
                </a:ext>
              </a:extLst>
            </a:blip>
            <a:srcRect b="18889"/>
            <a:stretch>
              <a:fillRect/>
            </a:stretch>
          </p:blipFill>
          <p:spPr bwMode="auto">
            <a:xfrm>
              <a:off x="4138613" y="6579870"/>
              <a:ext cx="866775" cy="27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975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Grp="1" noChangeArrowheads="1"/>
          </p:cNvSpPr>
          <p:nvPr>
            <p:ph type="subTitle" idx="1"/>
          </p:nvPr>
        </p:nvSpPr>
        <p:spPr>
          <a:xfrm>
            <a:off x="611188" y="3089275"/>
            <a:ext cx="8532812" cy="1728788"/>
          </a:xfrm>
        </p:spPr>
        <p:txBody>
          <a:bodyPr/>
          <a:lstStyle/>
          <a:p>
            <a:pPr eaLnBrk="1" hangingPunct="1"/>
            <a:r>
              <a:rPr lang="fr-BE" altLang="en-US" sz="2800" dirty="0" err="1" smtClean="0"/>
              <a:t>Algeria</a:t>
            </a:r>
            <a:r>
              <a:rPr lang="fr-BE" altLang="en-US" sz="2800" dirty="0" smtClean="0"/>
              <a:t> in </a:t>
            </a:r>
            <a:r>
              <a:rPr lang="fr-BE" altLang="en-US" sz="3200" dirty="0"/>
              <a:t>Horizon 2020 </a:t>
            </a:r>
            <a:br>
              <a:rPr lang="fr-BE" altLang="en-US" sz="3200" dirty="0"/>
            </a:br>
            <a:endParaRPr lang="en-GB" altLang="en-US" dirty="0" smtClean="0"/>
          </a:p>
        </p:txBody>
      </p:sp>
    </p:spTree>
    <p:extLst>
      <p:ext uri="{BB962C8B-B14F-4D97-AF65-F5344CB8AC3E}">
        <p14:creationId xmlns:p14="http://schemas.microsoft.com/office/powerpoint/2010/main" val="70433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52400" y="1752600"/>
            <a:ext cx="8229600" cy="793750"/>
          </a:xfrm>
        </p:spPr>
        <p:txBody>
          <a:bodyPr/>
          <a:lstStyle/>
          <a:p>
            <a:r>
              <a:rPr lang="en-GB" altLang="en-US" sz="2800" dirty="0" smtClean="0">
                <a:solidFill>
                  <a:srgbClr val="244C9C"/>
                </a:solidFill>
              </a:rPr>
              <a:t/>
            </a:r>
            <a:br>
              <a:rPr lang="en-GB" altLang="en-US" sz="2800" dirty="0" smtClean="0">
                <a:solidFill>
                  <a:srgbClr val="244C9C"/>
                </a:solidFill>
              </a:rPr>
            </a:br>
            <a:r>
              <a:rPr lang="en-GB" altLang="en-US" sz="2400" kern="1200" dirty="0">
                <a:solidFill>
                  <a:schemeClr val="accent1">
                    <a:lumMod val="25000"/>
                  </a:schemeClr>
                </a:solidFill>
                <a:ea typeface="+mj-ea"/>
              </a:rPr>
              <a:t>Participation in Horizon </a:t>
            </a:r>
            <a:r>
              <a:rPr lang="en-GB" altLang="en-US" sz="2400" kern="1200" dirty="0" smtClean="0">
                <a:solidFill>
                  <a:schemeClr val="accent1">
                    <a:lumMod val="25000"/>
                  </a:schemeClr>
                </a:solidFill>
                <a:ea typeface="+mj-ea"/>
              </a:rPr>
              <a:t>2020 (1</a:t>
            </a:r>
            <a:r>
              <a:rPr lang="en-GB" altLang="en-US" sz="2400" kern="1200" dirty="0">
                <a:solidFill>
                  <a:schemeClr val="accent1">
                    <a:lumMod val="25000"/>
                  </a:schemeClr>
                </a:solidFill>
                <a:ea typeface="+mj-ea"/>
              </a:rPr>
              <a:t>)</a:t>
            </a:r>
            <a:br>
              <a:rPr lang="en-GB" altLang="en-US" sz="2400" kern="1200" dirty="0">
                <a:solidFill>
                  <a:schemeClr val="accent1">
                    <a:lumMod val="25000"/>
                  </a:schemeClr>
                </a:solidFill>
                <a:ea typeface="+mj-ea"/>
              </a:rPr>
            </a:br>
            <a:r>
              <a:rPr lang="en-GB" altLang="en-US" sz="2800" i="1" dirty="0" smtClean="0">
                <a:solidFill>
                  <a:srgbClr val="0070C0"/>
                </a:solidFill>
              </a:rPr>
              <a:t/>
            </a:r>
            <a:br>
              <a:rPr lang="en-GB" altLang="en-US" sz="2800" i="1" dirty="0" smtClean="0">
                <a:solidFill>
                  <a:srgbClr val="0070C0"/>
                </a:solidFill>
              </a:rPr>
            </a:br>
            <a:endParaRPr lang="en-GB" altLang="en-US" dirty="0" smtClean="0">
              <a:solidFill>
                <a:srgbClr val="0070C0"/>
              </a:solidFill>
            </a:endParaRPr>
          </a:p>
        </p:txBody>
      </p:sp>
      <p:sp>
        <p:nvSpPr>
          <p:cNvPr id="88067" name="Content Placeholder 2"/>
          <p:cNvSpPr>
            <a:spLocks noGrp="1"/>
          </p:cNvSpPr>
          <p:nvPr>
            <p:ph idx="1"/>
          </p:nvPr>
        </p:nvSpPr>
        <p:spPr>
          <a:xfrm>
            <a:off x="457200" y="2590800"/>
            <a:ext cx="8229600" cy="3744913"/>
          </a:xfrm>
        </p:spPr>
        <p:txBody>
          <a:bodyPr/>
          <a:lstStyle/>
          <a:p>
            <a:pPr eaLnBrk="1" hangingPunct="1">
              <a:spcBef>
                <a:spcPct val="0"/>
              </a:spcBef>
              <a:spcAft>
                <a:spcPts val="1200"/>
              </a:spcAft>
              <a:buClr>
                <a:srgbClr val="004494"/>
              </a:buClr>
            </a:pPr>
            <a:r>
              <a:rPr lang="en-GB" sz="2000" dirty="0">
                <a:solidFill>
                  <a:schemeClr val="accent1">
                    <a:lumMod val="25000"/>
                  </a:schemeClr>
                </a:solidFill>
                <a:ea typeface="+mn-ea"/>
              </a:rPr>
              <a:t>H2020 attracted 30 Algerian institutions.  </a:t>
            </a:r>
          </a:p>
          <a:p>
            <a:pPr eaLnBrk="1" hangingPunct="1">
              <a:spcBef>
                <a:spcPct val="0"/>
              </a:spcBef>
              <a:spcAft>
                <a:spcPts val="1200"/>
              </a:spcAft>
              <a:buClr>
                <a:srgbClr val="004494"/>
              </a:buClr>
            </a:pPr>
            <a:r>
              <a:rPr lang="en-GB" sz="2000" dirty="0">
                <a:solidFill>
                  <a:schemeClr val="accent1">
                    <a:lumMod val="25000"/>
                  </a:schemeClr>
                </a:solidFill>
                <a:ea typeface="+mn-ea"/>
              </a:rPr>
              <a:t>4 Projects (2 signed + 2 under preparation) were selected, involving 5  institutions for an EC budgetary contribution of €0.5 million.</a:t>
            </a:r>
          </a:p>
          <a:p>
            <a:endParaRPr lang="en-GB" altLang="en-US" dirty="0" smtClean="0"/>
          </a:p>
        </p:txBody>
      </p:sp>
    </p:spTree>
    <p:extLst>
      <p:ext uri="{BB962C8B-B14F-4D97-AF65-F5344CB8AC3E}">
        <p14:creationId xmlns:p14="http://schemas.microsoft.com/office/powerpoint/2010/main" val="414711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1351797"/>
            <a:ext cx="8229600" cy="936625"/>
          </a:xfrm>
        </p:spPr>
        <p:txBody>
          <a:bodyPr/>
          <a:lstStyle/>
          <a:p>
            <a:r>
              <a:rPr lang="en-US" altLang="en-US" sz="2000" dirty="0" smtClean="0">
                <a:solidFill>
                  <a:schemeClr val="accent1">
                    <a:lumMod val="25000"/>
                  </a:schemeClr>
                </a:solidFill>
              </a:rPr>
              <a:t>Bilateral in the R&amp;I Cooperation in the South MED</a:t>
            </a:r>
            <a:br>
              <a:rPr lang="en-US" altLang="en-US" sz="2000" dirty="0" smtClean="0">
                <a:solidFill>
                  <a:schemeClr val="accent1">
                    <a:lumMod val="25000"/>
                  </a:schemeClr>
                </a:solidFill>
              </a:rPr>
            </a:br>
            <a:endParaRPr lang="en-GB" altLang="en-US" sz="2000" dirty="0" smtClean="0">
              <a:solidFill>
                <a:schemeClr val="accent1">
                  <a:lumMod val="25000"/>
                </a:schemeClr>
              </a:solidFill>
            </a:endParaRPr>
          </a:p>
        </p:txBody>
      </p:sp>
      <p:sp>
        <p:nvSpPr>
          <p:cNvPr id="12291" name="Content Placeholder 2"/>
          <p:cNvSpPr>
            <a:spLocks noGrp="1"/>
          </p:cNvSpPr>
          <p:nvPr>
            <p:ph sz="half" idx="1"/>
          </p:nvPr>
        </p:nvSpPr>
        <p:spPr>
          <a:xfrm>
            <a:off x="406400" y="2039938"/>
            <a:ext cx="7689850" cy="3939622"/>
          </a:xfrm>
        </p:spPr>
        <p:txBody>
          <a:bodyPr/>
          <a:lstStyle/>
          <a:p>
            <a:r>
              <a:rPr lang="en-GB" altLang="en-US" sz="1600" i="0" dirty="0" smtClean="0">
                <a:solidFill>
                  <a:schemeClr val="accent1">
                    <a:lumMod val="25000"/>
                  </a:schemeClr>
                </a:solidFill>
              </a:rPr>
              <a:t>Within the European Neighbourhood Partnership Instrument (</a:t>
            </a:r>
            <a:r>
              <a:rPr lang="en-GB" altLang="en-US" sz="1600" i="0" u="sng" dirty="0" smtClean="0">
                <a:solidFill>
                  <a:schemeClr val="accent1">
                    <a:lumMod val="25000"/>
                  </a:schemeClr>
                </a:solidFill>
                <a:hlinkClick r:id="rId3"/>
              </a:rPr>
              <a:t>ENPI</a:t>
            </a:r>
            <a:r>
              <a:rPr lang="en-GB" altLang="en-US" sz="1600" i="0" dirty="0" smtClean="0">
                <a:solidFill>
                  <a:schemeClr val="accent1">
                    <a:lumMod val="25000"/>
                  </a:schemeClr>
                </a:solidFill>
              </a:rPr>
              <a:t>) for the period 2007-2013 </a:t>
            </a:r>
            <a:r>
              <a:rPr lang="en-GB" altLang="en-US" sz="1600" b="1" i="0" dirty="0" smtClean="0">
                <a:solidFill>
                  <a:schemeClr val="accent1">
                    <a:lumMod val="25000"/>
                  </a:schemeClr>
                </a:solidFill>
              </a:rPr>
              <a:t>Research Development and Innovation Programmes</a:t>
            </a:r>
            <a:r>
              <a:rPr lang="en-GB" altLang="en-US" sz="1600" i="0" dirty="0" smtClean="0">
                <a:solidFill>
                  <a:schemeClr val="accent1">
                    <a:lumMod val="25000"/>
                  </a:schemeClr>
                </a:solidFill>
              </a:rPr>
              <a:t> dedicated to the South Mediterranean countries support bottom-up capacity building and actions, notably in in </a:t>
            </a:r>
            <a:r>
              <a:rPr lang="en-GB" altLang="en-US" sz="1600" b="1" i="0" dirty="0" smtClean="0">
                <a:solidFill>
                  <a:schemeClr val="accent1">
                    <a:lumMod val="25000"/>
                  </a:schemeClr>
                </a:solidFill>
              </a:rPr>
              <a:t>Algeria</a:t>
            </a:r>
            <a:r>
              <a:rPr lang="en-GB" altLang="en-US" sz="1600" i="0" dirty="0" smtClean="0">
                <a:solidFill>
                  <a:schemeClr val="accent1">
                    <a:lumMod val="25000"/>
                  </a:schemeClr>
                </a:solidFill>
              </a:rPr>
              <a:t> (ESRS, higher education, mobility and research: € </a:t>
            </a:r>
            <a:r>
              <a:rPr lang="en-GB" altLang="en-US" sz="1600" i="0" dirty="0" smtClean="0">
                <a:solidFill>
                  <a:schemeClr val="accent1">
                    <a:lumMod val="25000"/>
                  </a:schemeClr>
                </a:solidFill>
              </a:rPr>
              <a:t>21.5 </a:t>
            </a:r>
            <a:r>
              <a:rPr lang="en-GB" altLang="en-US" sz="1600" i="0" dirty="0" smtClean="0">
                <a:solidFill>
                  <a:schemeClr val="accent1">
                    <a:lumMod val="25000"/>
                  </a:schemeClr>
                </a:solidFill>
              </a:rPr>
              <a:t>million), </a:t>
            </a:r>
            <a:r>
              <a:rPr lang="en-GB" altLang="en-US" sz="1600" b="1" i="0" dirty="0" smtClean="0">
                <a:solidFill>
                  <a:schemeClr val="accent1">
                    <a:lumMod val="25000"/>
                  </a:schemeClr>
                </a:solidFill>
              </a:rPr>
              <a:t>Egypt</a:t>
            </a:r>
            <a:r>
              <a:rPr lang="en-GB" altLang="en-US" sz="1600" i="0" dirty="0" smtClean="0">
                <a:solidFill>
                  <a:schemeClr val="accent1">
                    <a:lumMod val="25000"/>
                  </a:schemeClr>
                </a:solidFill>
              </a:rPr>
              <a:t> (RDI: € 11 million for the first programme + € 20 million for its continuation), </a:t>
            </a:r>
            <a:r>
              <a:rPr lang="en-GB" altLang="en-US" sz="1600" b="1" i="0" dirty="0" smtClean="0">
                <a:solidFill>
                  <a:schemeClr val="accent1">
                    <a:lumMod val="25000"/>
                  </a:schemeClr>
                </a:solidFill>
              </a:rPr>
              <a:t>Jordan </a:t>
            </a:r>
            <a:r>
              <a:rPr lang="en-GB" altLang="en-US" sz="1600" i="0" dirty="0" smtClean="0">
                <a:solidFill>
                  <a:schemeClr val="accent1">
                    <a:lumMod val="25000"/>
                  </a:schemeClr>
                </a:solidFill>
              </a:rPr>
              <a:t>(SRTD: € 5 million for the first programme + € 5 million for the second programme), </a:t>
            </a:r>
            <a:r>
              <a:rPr lang="en-GB" altLang="en-US" sz="1600" b="1" i="0" dirty="0" smtClean="0">
                <a:solidFill>
                  <a:schemeClr val="accent1">
                    <a:lumMod val="25000"/>
                  </a:schemeClr>
                </a:solidFill>
              </a:rPr>
              <a:t>Tunisia</a:t>
            </a:r>
            <a:r>
              <a:rPr lang="en-GB" altLang="en-US" sz="1600" i="0" dirty="0" smtClean="0">
                <a:solidFill>
                  <a:schemeClr val="accent1">
                    <a:lumMod val="25000"/>
                  </a:schemeClr>
                </a:solidFill>
              </a:rPr>
              <a:t> (PASRI: € 12 million).  </a:t>
            </a:r>
          </a:p>
          <a:p>
            <a:endParaRPr lang="en-GB" altLang="en-US" sz="1600" i="0" dirty="0" smtClean="0">
              <a:solidFill>
                <a:schemeClr val="accent1">
                  <a:lumMod val="25000"/>
                </a:schemeClr>
              </a:solidFill>
            </a:endParaRPr>
          </a:p>
          <a:p>
            <a:r>
              <a:rPr lang="en-GB" altLang="en-US" sz="1600" i="0" dirty="0">
                <a:solidFill>
                  <a:schemeClr val="accent1">
                    <a:lumMod val="25000"/>
                  </a:schemeClr>
                </a:solidFill>
              </a:rPr>
              <a:t>In 2014, the ENPI was replaced by the </a:t>
            </a:r>
            <a:r>
              <a:rPr lang="en-GB" altLang="en-US" sz="1600" i="0" dirty="0">
                <a:solidFill>
                  <a:schemeClr val="accent1">
                    <a:lumMod val="25000"/>
                  </a:schemeClr>
                </a:solidFill>
                <a:hlinkClick r:id="rId4"/>
              </a:rPr>
              <a:t>European Neighbourhood Instrument</a:t>
            </a:r>
            <a:r>
              <a:rPr lang="en-GB" altLang="en-US" sz="1600" i="0" dirty="0">
                <a:solidFill>
                  <a:schemeClr val="accent1">
                    <a:lumMod val="25000"/>
                  </a:schemeClr>
                </a:solidFill>
              </a:rPr>
              <a:t> (ENI), which provides increased support to 16 partner countries to the East and South of the EU’s borders.  </a:t>
            </a:r>
          </a:p>
          <a:p>
            <a:endParaRPr lang="en-GB" altLang="en-US" sz="1600" i="0" dirty="0">
              <a:solidFill>
                <a:schemeClr val="accent1">
                  <a:lumMod val="25000"/>
                </a:schemeClr>
              </a:solidFill>
            </a:endParaRPr>
          </a:p>
        </p:txBody>
      </p:sp>
      <p:grpSp>
        <p:nvGrpSpPr>
          <p:cNvPr id="12292" name="Group 1"/>
          <p:cNvGrpSpPr>
            <a:grpSpLocks/>
          </p:cNvGrpSpPr>
          <p:nvPr/>
        </p:nvGrpSpPr>
        <p:grpSpPr bwMode="auto">
          <a:xfrm>
            <a:off x="0" y="0"/>
            <a:ext cx="9144000" cy="6858000"/>
            <a:chOff x="0" y="0"/>
            <a:chExt cx="9144000" cy="6858000"/>
          </a:xfrm>
        </p:grpSpPr>
        <p:pic>
          <p:nvPicPr>
            <p:cNvPr id="12293" name="Picture 2"/>
            <p:cNvPicPr>
              <a:picLocks noChangeAspect="1" noChangeArrowheads="1"/>
            </p:cNvPicPr>
            <p:nvPr/>
          </p:nvPicPr>
          <p:blipFill>
            <a:blip r:embed="rId5">
              <a:extLst>
                <a:ext uri="{28A0092B-C50C-407E-A947-70E740481C1C}">
                  <a14:useLocalDpi xmlns:a14="http://schemas.microsoft.com/office/drawing/2010/main" val="0"/>
                </a:ext>
              </a:extLst>
            </a:blip>
            <a:srcRect l="761" r="667"/>
            <a:stretch>
              <a:fillRect/>
            </a:stretch>
          </p:blipFill>
          <p:spPr bwMode="auto">
            <a:xfrm>
              <a:off x="0" y="0"/>
              <a:ext cx="9144000" cy="135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3"/>
            <p:cNvPicPr>
              <a:picLocks noChangeAspect="1" noChangeArrowheads="1"/>
            </p:cNvPicPr>
            <p:nvPr/>
          </p:nvPicPr>
          <p:blipFill>
            <a:blip r:embed="rId6">
              <a:extLst>
                <a:ext uri="{28A0092B-C50C-407E-A947-70E740481C1C}">
                  <a14:useLocalDpi xmlns:a14="http://schemas.microsoft.com/office/drawing/2010/main" val="0"/>
                </a:ext>
              </a:extLst>
            </a:blip>
            <a:srcRect b="18889"/>
            <a:stretch>
              <a:fillRect/>
            </a:stretch>
          </p:blipFill>
          <p:spPr bwMode="auto">
            <a:xfrm>
              <a:off x="4138613" y="6579870"/>
              <a:ext cx="866775" cy="27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61106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395288" y="1484313"/>
            <a:ext cx="8229600" cy="936625"/>
          </a:xfrm>
        </p:spPr>
        <p:txBody>
          <a:bodyPr/>
          <a:lstStyle/>
          <a:p>
            <a:r>
              <a:rPr lang="en-GB" altLang="en-US" sz="2400" kern="1200" dirty="0">
                <a:solidFill>
                  <a:schemeClr val="accent1">
                    <a:lumMod val="25000"/>
                  </a:schemeClr>
                </a:solidFill>
                <a:ea typeface="+mj-ea"/>
              </a:rPr>
              <a:t>Participation in Horizon 2020 (2)</a:t>
            </a:r>
            <a:br>
              <a:rPr lang="en-GB" altLang="en-US" sz="2400" kern="1200" dirty="0">
                <a:solidFill>
                  <a:schemeClr val="accent1">
                    <a:lumMod val="25000"/>
                  </a:schemeClr>
                </a:solidFill>
                <a:ea typeface="+mj-ea"/>
              </a:rPr>
            </a:br>
            <a:endParaRPr lang="en-GB" altLang="en-US" sz="2400" kern="1200" dirty="0">
              <a:solidFill>
                <a:schemeClr val="accent1">
                  <a:lumMod val="25000"/>
                </a:schemeClr>
              </a:solidFill>
              <a:ea typeface="+mj-ea"/>
            </a:endParaRPr>
          </a:p>
        </p:txBody>
      </p:sp>
      <p:graphicFrame>
        <p:nvGraphicFramePr>
          <p:cNvPr id="89091" name="Content Placeholder 4"/>
          <p:cNvGraphicFramePr>
            <a:graphicFrameLocks noGrp="1"/>
          </p:cNvGraphicFramePr>
          <p:nvPr>
            <p:ph idx="1"/>
          </p:nvPr>
        </p:nvGraphicFramePr>
        <p:xfrm>
          <a:off x="406400" y="2441575"/>
          <a:ext cx="8331200" cy="3630613"/>
        </p:xfrm>
        <a:graphic>
          <a:graphicData uri="http://schemas.openxmlformats.org/presentationml/2006/ole">
            <mc:AlternateContent xmlns:mc="http://schemas.openxmlformats.org/markup-compatibility/2006">
              <mc:Choice xmlns:v="urn:schemas-microsoft-com:vml" Requires="v">
                <p:oleObj spid="_x0000_s4108" r:id="rId5" imgW="8327858" imgH="3627434" progId="Excel.Chart.8">
                  <p:embed/>
                </p:oleObj>
              </mc:Choice>
              <mc:Fallback>
                <p:oleObj r:id="rId5" imgW="8327858" imgH="3627434"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2441575"/>
                        <a:ext cx="8331200" cy="3630613"/>
                      </a:xfrm>
                      <a:prstGeom prst="rect">
                        <a:avLst/>
                      </a:prstGeom>
                    </p:spPr>
                  </p:pic>
                </p:oleObj>
              </mc:Fallback>
            </mc:AlternateContent>
          </a:graphicData>
        </a:graphic>
      </p:graphicFrame>
    </p:spTree>
    <p:extLst>
      <p:ext uri="{BB962C8B-B14F-4D97-AF65-F5344CB8AC3E}">
        <p14:creationId xmlns:p14="http://schemas.microsoft.com/office/powerpoint/2010/main" val="154318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GB" altLang="en-US" sz="2400" kern="1200" dirty="0">
                <a:solidFill>
                  <a:schemeClr val="accent1">
                    <a:lumMod val="25000"/>
                  </a:schemeClr>
                </a:solidFill>
                <a:ea typeface="+mj-ea"/>
              </a:rPr>
              <a:t>Who participates?</a:t>
            </a:r>
            <a:br>
              <a:rPr lang="en-GB" altLang="en-US" sz="2400" kern="1200" dirty="0">
                <a:solidFill>
                  <a:schemeClr val="accent1">
                    <a:lumMod val="25000"/>
                  </a:schemeClr>
                </a:solidFill>
                <a:ea typeface="+mj-ea"/>
              </a:rPr>
            </a:br>
            <a:endParaRPr lang="en-GB" altLang="en-US" sz="2400" kern="1200" dirty="0">
              <a:solidFill>
                <a:schemeClr val="accent1">
                  <a:lumMod val="25000"/>
                </a:schemeClr>
              </a:solidFill>
              <a:ea typeface="+mj-ea"/>
            </a:endParaRPr>
          </a:p>
        </p:txBody>
      </p:sp>
      <p:graphicFrame>
        <p:nvGraphicFramePr>
          <p:cNvPr id="90115" name="Content Placeholder 3"/>
          <p:cNvGraphicFramePr>
            <a:graphicFrameLocks noGrp="1"/>
          </p:cNvGraphicFramePr>
          <p:nvPr>
            <p:ph idx="1"/>
          </p:nvPr>
        </p:nvGraphicFramePr>
        <p:xfrm>
          <a:off x="406400" y="1938338"/>
          <a:ext cx="8331200" cy="4421187"/>
        </p:xfrm>
        <a:graphic>
          <a:graphicData uri="http://schemas.openxmlformats.org/presentationml/2006/ole">
            <mc:AlternateContent xmlns:mc="http://schemas.openxmlformats.org/markup-compatibility/2006">
              <mc:Choice xmlns:v="urn:schemas-microsoft-com:vml" Requires="v">
                <p:oleObj spid="_x0000_s5131" r:id="rId5" imgW="8327858" imgH="4419983" progId="Excel.Chart.8">
                  <p:embed/>
                </p:oleObj>
              </mc:Choice>
              <mc:Fallback>
                <p:oleObj r:id="rId5" imgW="8327858" imgH="4419983"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1938338"/>
                        <a:ext cx="8331200" cy="442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3579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kern="1200" dirty="0">
                <a:solidFill>
                  <a:schemeClr val="accent1">
                    <a:lumMod val="25000"/>
                  </a:schemeClr>
                </a:solidFill>
                <a:ea typeface="+mj-ea"/>
              </a:rPr>
              <a:t>Marie </a:t>
            </a:r>
            <a:r>
              <a:rPr lang="en-GB" sz="2400" kern="1200" dirty="0" err="1">
                <a:solidFill>
                  <a:schemeClr val="accent1">
                    <a:lumMod val="25000"/>
                  </a:schemeClr>
                </a:solidFill>
                <a:ea typeface="+mj-ea"/>
              </a:rPr>
              <a:t>Sklodowska</a:t>
            </a:r>
            <a:r>
              <a:rPr lang="en-GB" sz="2400" kern="1200" dirty="0">
                <a:solidFill>
                  <a:schemeClr val="accent1">
                    <a:lumMod val="25000"/>
                  </a:schemeClr>
                </a:solidFill>
                <a:ea typeface="+mj-ea"/>
              </a:rPr>
              <a:t> Curie Actions</a:t>
            </a:r>
          </a:p>
        </p:txBody>
      </p:sp>
      <p:sp>
        <p:nvSpPr>
          <p:cNvPr id="3" name="Content Placeholder 2"/>
          <p:cNvSpPr>
            <a:spLocks noGrp="1"/>
          </p:cNvSpPr>
          <p:nvPr>
            <p:ph idx="1"/>
          </p:nvPr>
        </p:nvSpPr>
        <p:spPr/>
        <p:txBody>
          <a:bodyPr/>
          <a:lstStyle/>
          <a:p>
            <a:r>
              <a:rPr lang="en-GB" sz="2000" dirty="0">
                <a:solidFill>
                  <a:schemeClr val="accent1">
                    <a:lumMod val="25000"/>
                  </a:schemeClr>
                </a:solidFill>
                <a:ea typeface="+mn-ea"/>
              </a:rPr>
              <a:t>Marie </a:t>
            </a:r>
            <a:r>
              <a:rPr lang="en-GB" sz="2000" dirty="0" err="1">
                <a:solidFill>
                  <a:schemeClr val="accent1">
                    <a:lumMod val="25000"/>
                  </a:schemeClr>
                </a:solidFill>
                <a:ea typeface="+mn-ea"/>
              </a:rPr>
              <a:t>Sklodowska</a:t>
            </a:r>
            <a:r>
              <a:rPr lang="en-GB" sz="2000" dirty="0">
                <a:solidFill>
                  <a:schemeClr val="accent1">
                    <a:lumMod val="25000"/>
                  </a:schemeClr>
                </a:solidFill>
                <a:ea typeface="+mn-ea"/>
              </a:rPr>
              <a:t> Curie Actions (MSCA): MSCA actions strengthen international partnerships and research collaboration, by promoting mobility and career development of researchers. </a:t>
            </a:r>
          </a:p>
          <a:p>
            <a:r>
              <a:rPr lang="en-GB" sz="2000" dirty="0">
                <a:solidFill>
                  <a:schemeClr val="accent1">
                    <a:lumMod val="25000"/>
                  </a:schemeClr>
                </a:solidFill>
                <a:ea typeface="+mn-ea"/>
              </a:rPr>
              <a:t>H2020, 2 projects (one signed and one under preparation) participations from Algerian organisations; the "Centre de </a:t>
            </a:r>
            <a:r>
              <a:rPr lang="en-GB" sz="2000" dirty="0" err="1">
                <a:solidFill>
                  <a:schemeClr val="accent1">
                    <a:lumMod val="25000"/>
                  </a:schemeClr>
                </a:solidFill>
                <a:ea typeface="+mn-ea"/>
              </a:rPr>
              <a:t>Recherches</a:t>
            </a:r>
            <a:r>
              <a:rPr lang="en-GB" sz="2000" dirty="0">
                <a:solidFill>
                  <a:schemeClr val="accent1">
                    <a:lumMod val="25000"/>
                  </a:schemeClr>
                </a:solidFill>
                <a:ea typeface="+mn-ea"/>
              </a:rPr>
              <a:t> </a:t>
            </a:r>
            <a:r>
              <a:rPr lang="en-GB" sz="2000" dirty="0" err="1">
                <a:solidFill>
                  <a:schemeClr val="accent1">
                    <a:lumMod val="25000"/>
                  </a:schemeClr>
                </a:solidFill>
                <a:ea typeface="+mn-ea"/>
              </a:rPr>
              <a:t>Scientifique</a:t>
            </a:r>
            <a:r>
              <a:rPr lang="en-GB" sz="2000" dirty="0">
                <a:solidFill>
                  <a:schemeClr val="accent1">
                    <a:lumMod val="25000"/>
                  </a:schemeClr>
                </a:solidFill>
                <a:ea typeface="+mn-ea"/>
              </a:rPr>
              <a:t> et Technique </a:t>
            </a:r>
            <a:r>
              <a:rPr lang="en-GB" sz="2000" dirty="0" err="1">
                <a:solidFill>
                  <a:schemeClr val="accent1">
                    <a:lumMod val="25000"/>
                  </a:schemeClr>
                </a:solidFill>
                <a:ea typeface="+mn-ea"/>
              </a:rPr>
              <a:t>en</a:t>
            </a:r>
            <a:r>
              <a:rPr lang="en-GB" sz="2000" dirty="0">
                <a:solidFill>
                  <a:schemeClr val="accent1">
                    <a:lumMod val="25000"/>
                  </a:schemeClr>
                </a:solidFill>
                <a:ea typeface="+mn-ea"/>
              </a:rPr>
              <a:t> Analyses </a:t>
            </a:r>
            <a:r>
              <a:rPr lang="en-GB" sz="2000" dirty="0" err="1">
                <a:solidFill>
                  <a:schemeClr val="accent1">
                    <a:lumMod val="25000"/>
                  </a:schemeClr>
                </a:solidFill>
                <a:ea typeface="+mn-ea"/>
              </a:rPr>
              <a:t>Physico-Chimiques</a:t>
            </a:r>
            <a:r>
              <a:rPr lang="en-GB" sz="2000" dirty="0">
                <a:solidFill>
                  <a:schemeClr val="accent1">
                    <a:lumMod val="25000"/>
                  </a:schemeClr>
                </a:solidFill>
                <a:ea typeface="+mn-ea"/>
              </a:rPr>
              <a:t>" and "</a:t>
            </a:r>
            <a:r>
              <a:rPr lang="en-GB" sz="2000" dirty="0" err="1">
                <a:solidFill>
                  <a:schemeClr val="accent1">
                    <a:lumMod val="25000"/>
                  </a:schemeClr>
                </a:solidFill>
                <a:ea typeface="+mn-ea"/>
              </a:rPr>
              <a:t>Université</a:t>
            </a:r>
            <a:r>
              <a:rPr lang="en-GB" sz="2000" dirty="0">
                <a:solidFill>
                  <a:schemeClr val="accent1">
                    <a:lumMod val="25000"/>
                  </a:schemeClr>
                </a:solidFill>
                <a:ea typeface="+mn-ea"/>
              </a:rPr>
              <a:t> Alger 2", have been funded in Research and Innovation Staff Exchanges (RISE) and Individual fellowships (IF) </a:t>
            </a:r>
            <a:r>
              <a:rPr lang="en-GB" sz="2000" dirty="0" smtClean="0">
                <a:solidFill>
                  <a:schemeClr val="accent1">
                    <a:lumMod val="25000"/>
                  </a:schemeClr>
                </a:solidFill>
                <a:ea typeface="+mn-ea"/>
              </a:rPr>
              <a:t>actions.</a:t>
            </a:r>
            <a:endParaRPr lang="en-GB" sz="2000" dirty="0">
              <a:solidFill>
                <a:schemeClr val="accent1">
                  <a:lumMod val="25000"/>
                </a:schemeClr>
              </a:solidFill>
              <a:ea typeface="+mn-ea"/>
            </a:endParaRPr>
          </a:p>
          <a:p>
            <a:endParaRPr lang="en-GB" dirty="0"/>
          </a:p>
        </p:txBody>
      </p:sp>
      <p:sp>
        <p:nvSpPr>
          <p:cNvPr id="4" name="Slide Number Placeholder 3"/>
          <p:cNvSpPr>
            <a:spLocks noGrp="1"/>
          </p:cNvSpPr>
          <p:nvPr>
            <p:ph type="sldNum" sz="quarter" idx="12"/>
          </p:nvPr>
        </p:nvSpPr>
        <p:spPr/>
        <p:txBody>
          <a:bodyPr/>
          <a:lstStyle/>
          <a:p>
            <a:pPr>
              <a:defRPr/>
            </a:pPr>
            <a:fld id="{14605A5B-C879-4FAE-9AC6-9F13744C898D}" type="slidenum">
              <a:rPr lang="en-GB" smtClean="0"/>
              <a:pPr>
                <a:defRPr/>
              </a:pPr>
              <a:t>22</a:t>
            </a:fld>
            <a:endParaRPr lang="en-GB"/>
          </a:p>
        </p:txBody>
      </p:sp>
    </p:spTree>
    <p:extLst>
      <p:ext uri="{BB962C8B-B14F-4D97-AF65-F5344CB8AC3E}">
        <p14:creationId xmlns:p14="http://schemas.microsoft.com/office/powerpoint/2010/main" val="155834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793750"/>
          </a:xfrm>
        </p:spPr>
        <p:txBody>
          <a:bodyPr/>
          <a:lstStyle/>
          <a:p>
            <a:r>
              <a:rPr lang="en-US" sz="2400" kern="1200" dirty="0">
                <a:solidFill>
                  <a:schemeClr val="accent1">
                    <a:lumMod val="25000"/>
                  </a:schemeClr>
                </a:solidFill>
                <a:ea typeface="+mj-ea"/>
              </a:rPr>
              <a:t>Europe in a Changing World</a:t>
            </a:r>
            <a:endParaRPr lang="en-GB" sz="2400" kern="1200" dirty="0">
              <a:solidFill>
                <a:schemeClr val="accent1">
                  <a:lumMod val="25000"/>
                </a:schemeClr>
              </a:solidFill>
              <a:ea typeface="+mj-ea"/>
            </a:endParaRPr>
          </a:p>
        </p:txBody>
      </p:sp>
      <p:sp>
        <p:nvSpPr>
          <p:cNvPr id="3" name="Content Placeholder 2"/>
          <p:cNvSpPr>
            <a:spLocks noGrp="1"/>
          </p:cNvSpPr>
          <p:nvPr>
            <p:ph idx="1"/>
          </p:nvPr>
        </p:nvSpPr>
        <p:spPr>
          <a:xfrm>
            <a:off x="381000" y="2057400"/>
            <a:ext cx="8229600" cy="3744913"/>
          </a:xfrm>
        </p:spPr>
        <p:txBody>
          <a:bodyPr/>
          <a:lstStyle/>
          <a:p>
            <a:r>
              <a:rPr lang="en-GB" sz="1600" dirty="0">
                <a:solidFill>
                  <a:schemeClr val="accent1">
                    <a:lumMod val="25000"/>
                  </a:schemeClr>
                </a:solidFill>
                <a:ea typeface="+mn-ea"/>
              </a:rPr>
              <a:t>RINEA (2015-2018) is the new EU-Africa INCONET . The project "Research and Innovation Network for Europe and Africa" (RINEA) proposes three specific objectives:</a:t>
            </a:r>
          </a:p>
          <a:p>
            <a:r>
              <a:rPr lang="en-GB" sz="1600" dirty="0">
                <a:solidFill>
                  <a:schemeClr val="accent1">
                    <a:lumMod val="25000"/>
                  </a:schemeClr>
                </a:solidFill>
                <a:ea typeface="+mn-ea"/>
              </a:rPr>
              <a:t>Strengthening the quality and quantity of partnerships between research and innovation stakeholders in EU Member states, in Associated Countries and in countries in Africa</a:t>
            </a:r>
          </a:p>
          <a:p>
            <a:r>
              <a:rPr lang="en-GB" sz="1600" dirty="0">
                <a:solidFill>
                  <a:schemeClr val="accent1">
                    <a:lumMod val="25000"/>
                  </a:schemeClr>
                </a:solidFill>
                <a:ea typeface="+mn-ea"/>
              </a:rPr>
              <a:t>Encouraging transnational coordination of programmes and policies for international cooperation in STI for greater coherence, joint ownership and resource efficiency</a:t>
            </a:r>
          </a:p>
          <a:p>
            <a:r>
              <a:rPr lang="en-GB" sz="1600" dirty="0">
                <a:solidFill>
                  <a:schemeClr val="accent1">
                    <a:lumMod val="25000"/>
                  </a:schemeClr>
                </a:solidFill>
                <a:ea typeface="+mn-ea"/>
              </a:rPr>
              <a:t>Supporting and enriching processes of bi‐regional STI policy dialogue between the EU-Africa</a:t>
            </a:r>
          </a:p>
        </p:txBody>
      </p:sp>
      <p:sp>
        <p:nvSpPr>
          <p:cNvPr id="4" name="Slide Number Placeholder 3"/>
          <p:cNvSpPr>
            <a:spLocks noGrp="1"/>
          </p:cNvSpPr>
          <p:nvPr>
            <p:ph type="sldNum" sz="quarter" idx="12"/>
          </p:nvPr>
        </p:nvSpPr>
        <p:spPr/>
        <p:txBody>
          <a:bodyPr/>
          <a:lstStyle/>
          <a:p>
            <a:pPr>
              <a:defRPr/>
            </a:pPr>
            <a:fld id="{14605A5B-C879-4FAE-9AC6-9F13744C898D}" type="slidenum">
              <a:rPr lang="en-GB" smtClean="0"/>
              <a:pPr>
                <a:defRPr/>
              </a:pPr>
              <a:t>23</a:t>
            </a:fld>
            <a:endParaRPr lang="en-GB"/>
          </a:p>
        </p:txBody>
      </p:sp>
    </p:spTree>
    <p:extLst>
      <p:ext uri="{BB962C8B-B14F-4D97-AF65-F5344CB8AC3E}">
        <p14:creationId xmlns:p14="http://schemas.microsoft.com/office/powerpoint/2010/main" val="2116956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altLang="en-US" sz="2400" kern="1200" dirty="0">
                <a:solidFill>
                  <a:schemeClr val="accent1">
                    <a:lumMod val="25000"/>
                  </a:schemeClr>
                </a:solidFill>
                <a:ea typeface="+mj-ea"/>
              </a:rPr>
              <a:t>List of Projects</a:t>
            </a:r>
          </a:p>
        </p:txBody>
      </p:sp>
      <p:graphicFrame>
        <p:nvGraphicFramePr>
          <p:cNvPr id="3" name="Content Placeholder 2"/>
          <p:cNvGraphicFramePr>
            <a:graphicFrameLocks noGrp="1"/>
          </p:cNvGraphicFramePr>
          <p:nvPr>
            <p:ph idx="1"/>
          </p:nvPr>
        </p:nvGraphicFramePr>
        <p:xfrm>
          <a:off x="685800" y="2266950"/>
          <a:ext cx="8048624" cy="4068762"/>
        </p:xfrm>
        <a:graphic>
          <a:graphicData uri="http://schemas.openxmlformats.org/drawingml/2006/table">
            <a:tbl>
              <a:tblPr/>
              <a:tblGrid>
                <a:gridCol w="2723088"/>
                <a:gridCol w="2662768"/>
                <a:gridCol w="2662768"/>
              </a:tblGrid>
              <a:tr h="573159">
                <a:tc>
                  <a:txBody>
                    <a:bodyPr/>
                    <a:lstStyle/>
                    <a:p>
                      <a:pPr algn="ctr" rtl="0" fontAlgn="b"/>
                      <a:r>
                        <a:rPr lang="en-GB" sz="1100" b="1" i="0" u="none" strike="noStrike" dirty="0">
                          <a:solidFill>
                            <a:srgbClr val="000000"/>
                          </a:solidFill>
                          <a:effectLst/>
                          <a:latin typeface="Arial"/>
                        </a:rPr>
                        <a:t>Project Acronym</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solidFill>
                      <a:srgbClr val="C0C0C0"/>
                    </a:solidFill>
                  </a:tcPr>
                </a:tc>
                <a:tc>
                  <a:txBody>
                    <a:bodyPr/>
                    <a:lstStyle/>
                    <a:p>
                      <a:pPr algn="ctr" rtl="0" fontAlgn="b"/>
                      <a:r>
                        <a:rPr lang="fr-BE" sz="1100" b="1" i="0" u="none" strike="noStrike">
                          <a:solidFill>
                            <a:srgbClr val="000000"/>
                          </a:solidFill>
                          <a:effectLst/>
                          <a:latin typeface="Arial"/>
                        </a:rPr>
                        <a:t>[PJ] Topic Unique Programme Part Description </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solidFill>
                      <a:srgbClr val="C0C0C0"/>
                    </a:solidFill>
                  </a:tcPr>
                </a:tc>
                <a:tc>
                  <a:txBody>
                    <a:bodyPr/>
                    <a:lstStyle/>
                    <a:p>
                      <a:pPr algn="ctr" rtl="0" fontAlgn="b"/>
                      <a:r>
                        <a:rPr lang="en-GB" sz="1100" b="1" i="0" u="none" strike="noStrike">
                          <a:solidFill>
                            <a:srgbClr val="000000"/>
                          </a:solidFill>
                          <a:effectLst/>
                          <a:latin typeface="Arial"/>
                        </a:rPr>
                        <a:t>Participant Requested EC Contribution</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solidFill>
                      <a:srgbClr val="C0C0C0"/>
                    </a:solidFill>
                  </a:tcPr>
                </a:tc>
              </a:tr>
              <a:tr h="483145">
                <a:tc>
                  <a:txBody>
                    <a:bodyPr/>
                    <a:lstStyle/>
                    <a:p>
                      <a:pPr algn="ctr" rtl="0" fontAlgn="b"/>
                      <a:r>
                        <a:rPr lang="en-GB" sz="1100" b="1" i="0" u="none" strike="noStrike" dirty="0">
                          <a:solidFill>
                            <a:srgbClr val="000000"/>
                          </a:solidFill>
                          <a:effectLst/>
                          <a:latin typeface="Arial"/>
                        </a:rPr>
                        <a:t>EXANDAS</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Arial"/>
                        </a:rPr>
                        <a:t>Marie-</a:t>
                      </a:r>
                      <a:r>
                        <a:rPr lang="en-GB" sz="1100" b="1" i="0" u="none" strike="noStrike" dirty="0" err="1">
                          <a:solidFill>
                            <a:srgbClr val="000000"/>
                          </a:solidFill>
                          <a:effectLst/>
                          <a:latin typeface="Arial"/>
                        </a:rPr>
                        <a:t>Sklodowska</a:t>
                      </a:r>
                      <a:r>
                        <a:rPr lang="en-GB" sz="1100" b="1" i="0" u="none" strike="noStrike" dirty="0">
                          <a:solidFill>
                            <a:srgbClr val="000000"/>
                          </a:solidFill>
                          <a:effectLst/>
                          <a:latin typeface="Arial"/>
                        </a:rPr>
                        <a:t>-Curie Actions</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rtl="0" fontAlgn="b"/>
                      <a:r>
                        <a:rPr lang="en-GB" sz="1100" b="1" i="0" u="none" strike="noStrike">
                          <a:solidFill>
                            <a:srgbClr val="000000"/>
                          </a:solidFill>
                          <a:effectLst/>
                          <a:latin typeface="Arial"/>
                        </a:rPr>
                        <a:t>216,000</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r>
              <a:tr h="621073">
                <a:tc>
                  <a:txBody>
                    <a:bodyPr/>
                    <a:lstStyle/>
                    <a:p>
                      <a:pPr algn="ctr" rtl="0" fontAlgn="b"/>
                      <a:r>
                        <a:rPr lang="en-GB" sz="1100" b="1" i="0" u="none" strike="noStrike" dirty="0">
                          <a:solidFill>
                            <a:srgbClr val="000000"/>
                          </a:solidFill>
                          <a:effectLst/>
                          <a:latin typeface="Arial"/>
                        </a:rPr>
                        <a:t>STUSOCSTA</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Arial"/>
                        </a:rPr>
                        <a:t>Marie-</a:t>
                      </a:r>
                      <a:r>
                        <a:rPr lang="en-GB" sz="1100" b="1" i="0" u="none" strike="noStrike" dirty="0" err="1">
                          <a:solidFill>
                            <a:srgbClr val="000000"/>
                          </a:solidFill>
                          <a:effectLst/>
                          <a:latin typeface="Arial"/>
                        </a:rPr>
                        <a:t>Sklodowska</a:t>
                      </a:r>
                      <a:r>
                        <a:rPr lang="en-GB" sz="1100" b="1" i="0" u="none" strike="noStrike" dirty="0">
                          <a:solidFill>
                            <a:srgbClr val="000000"/>
                          </a:solidFill>
                          <a:effectLst/>
                          <a:latin typeface="Arial"/>
                        </a:rPr>
                        <a:t>-Curie Actions</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rtl="0" fontAlgn="b"/>
                      <a:r>
                        <a:rPr lang="en-GB" sz="1100" b="1" i="0" u="none" strike="noStrike">
                          <a:solidFill>
                            <a:srgbClr val="000000"/>
                          </a:solidFill>
                          <a:effectLst/>
                          <a:latin typeface="Arial"/>
                        </a:rPr>
                        <a:t>152,377</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r>
              <a:tr h="824660">
                <a:tc>
                  <a:txBody>
                    <a:bodyPr/>
                    <a:lstStyle/>
                    <a:p>
                      <a:pPr algn="ctr" rtl="0" fontAlgn="b"/>
                      <a:r>
                        <a:rPr lang="en-GB" sz="1100" b="1" i="0" u="none" strike="noStrike" dirty="0">
                          <a:solidFill>
                            <a:srgbClr val="000000"/>
                          </a:solidFill>
                          <a:effectLst/>
                          <a:latin typeface="Arial"/>
                        </a:rPr>
                        <a:t>RINEA</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Arial"/>
                        </a:rPr>
                        <a:t>Europe in a changing world - inclusive, innovative and reflective societies</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Arial"/>
                        </a:rPr>
                        <a:t>67,656</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r>
              <a:tr h="834192">
                <a:tc>
                  <a:txBody>
                    <a:bodyPr/>
                    <a:lstStyle/>
                    <a:p>
                      <a:pPr algn="ctr" rtl="0" fontAlgn="b"/>
                      <a:r>
                        <a:rPr lang="en-GB" sz="1100" b="1" i="0" u="none" strike="noStrike">
                          <a:solidFill>
                            <a:srgbClr val="000000"/>
                          </a:solidFill>
                          <a:effectLst/>
                          <a:latin typeface="Arial"/>
                        </a:rPr>
                        <a:t>5TOI_4EWAS</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rtl="0" fontAlgn="b"/>
                      <a:r>
                        <a:rPr lang="en-GB" sz="1100" b="1" i="0" u="none" strike="noStrike">
                          <a:solidFill>
                            <a:srgbClr val="000000"/>
                          </a:solidFill>
                          <a:effectLst/>
                          <a:latin typeface="Arial"/>
                        </a:rPr>
                        <a:t>Europe in a changing world - inclusive, innovative and reflective societies</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Arial"/>
                        </a:rPr>
                        <a:t>56,600</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r>
              <a:tr h="732533">
                <a:tc>
                  <a:txBody>
                    <a:bodyPr/>
                    <a:lstStyle/>
                    <a:p>
                      <a:pPr algn="ctr" rtl="0" fontAlgn="b"/>
                      <a:r>
                        <a:rPr lang="en-GB" sz="1100" b="1" i="0" u="none" strike="noStrike">
                          <a:solidFill>
                            <a:srgbClr val="000000"/>
                          </a:solidFill>
                          <a:effectLst/>
                          <a:latin typeface="Arial"/>
                        </a:rPr>
                        <a:t>5TOI_4EWAS</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rtl="0" fontAlgn="b"/>
                      <a:r>
                        <a:rPr lang="en-GB" sz="1100" b="1" i="0" u="none" strike="noStrike">
                          <a:solidFill>
                            <a:srgbClr val="000000"/>
                          </a:solidFill>
                          <a:effectLst/>
                          <a:latin typeface="Arial"/>
                        </a:rPr>
                        <a:t>Europe in a changing world - inclusive, innovative and reflective societies</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algn="ctr" rtl="0" fontAlgn="b"/>
                      <a:r>
                        <a:rPr lang="en-GB" sz="1100" b="1" i="0" u="none" strike="noStrike" dirty="0">
                          <a:solidFill>
                            <a:srgbClr val="000000"/>
                          </a:solidFill>
                          <a:effectLst/>
                          <a:latin typeface="Arial"/>
                        </a:rPr>
                        <a:t>55,375</a:t>
                      </a:r>
                    </a:p>
                  </a:txBody>
                  <a:tcPr marL="5041" marR="5041" marT="5042" marB="0" anchor="ctr">
                    <a:lnL w="6350" cap="flat" cmpd="sng" algn="ctr">
                      <a:solidFill>
                        <a:srgbClr val="CCCCFF"/>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5744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Grp="1" noChangeArrowheads="1"/>
          </p:cNvSpPr>
          <p:nvPr>
            <p:ph type="subTitle" idx="1"/>
          </p:nvPr>
        </p:nvSpPr>
        <p:spPr>
          <a:xfrm>
            <a:off x="611188" y="3352800"/>
            <a:ext cx="8532812" cy="1728788"/>
          </a:xfrm>
        </p:spPr>
        <p:txBody>
          <a:bodyPr/>
          <a:lstStyle/>
          <a:p>
            <a:pPr eaLnBrk="1" hangingPunct="1"/>
            <a:r>
              <a:rPr lang="fr-BE" altLang="en-US" sz="2800" dirty="0" smtClean="0">
                <a:solidFill>
                  <a:srgbClr val="FFFF00"/>
                </a:solidFill>
              </a:rPr>
              <a:t>New Prospects: </a:t>
            </a:r>
            <a:r>
              <a:rPr lang="fr-BE" altLang="en-US" sz="2800" dirty="0" smtClean="0"/>
              <a:t>WP 2016 - 2017</a:t>
            </a:r>
            <a:r>
              <a:rPr lang="fr-BE" altLang="en-US" sz="3200" dirty="0"/>
              <a:t/>
            </a:r>
            <a:br>
              <a:rPr lang="fr-BE" altLang="en-US" sz="3200" dirty="0"/>
            </a:br>
            <a:endParaRPr lang="en-GB" altLang="en-US" dirty="0" smtClean="0"/>
          </a:p>
        </p:txBody>
      </p:sp>
    </p:spTree>
    <p:extLst>
      <p:ext uri="{BB962C8B-B14F-4D97-AF65-F5344CB8AC3E}">
        <p14:creationId xmlns:p14="http://schemas.microsoft.com/office/powerpoint/2010/main" val="1098098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412776"/>
          </a:xfrm>
          <a:solidFill>
            <a:schemeClr val="bg1"/>
          </a:solidFill>
        </p:spPr>
        <p:txBody>
          <a:bodyPr/>
          <a:lstStyle/>
          <a:p>
            <a:pPr marL="0" indent="0" algn="ctr"/>
            <a:r>
              <a:rPr lang="en-GB" altLang="en-US" sz="2800" dirty="0" smtClean="0">
                <a:latin typeface="Arial Narrow" panose="020B0606020202030204" pitchFamily="34" charset="0"/>
              </a:rPr>
              <a:t>27% of all topics in WP 2016-17 flagged as specifically relevant for international cooperation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28800"/>
            <a:ext cx="8928992" cy="420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230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900113" y="2924175"/>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r>
              <a:rPr lang="en-US" altLang="en-US" sz="4400" dirty="0" smtClean="0">
                <a:ea typeface="MS PGothic" pitchFamily="34" charset="-128"/>
              </a:rPr>
              <a:t>How to take Part?</a:t>
            </a:r>
            <a:br>
              <a:rPr lang="en-US" altLang="en-US" sz="4400" dirty="0" smtClean="0">
                <a:ea typeface="MS PGothic" pitchFamily="34" charset="-128"/>
              </a:rPr>
            </a:br>
            <a:r>
              <a:rPr lang="en-US" altLang="en-US" sz="4400" dirty="0">
                <a:ea typeface="MS PGothic" pitchFamily="34" charset="-128"/>
              </a:rPr>
              <a:t/>
            </a:r>
            <a:br>
              <a:rPr lang="en-US" altLang="en-US" sz="4400" dirty="0">
                <a:ea typeface="MS PGothic" pitchFamily="34" charset="-128"/>
              </a:rPr>
            </a:br>
            <a:r>
              <a:rPr lang="tr-TR" altLang="en-US" sz="4400" dirty="0" smtClean="0">
                <a:ea typeface="MS PGothic" pitchFamily="34" charset="-128"/>
              </a:rPr>
              <a:t>Participant Portal</a:t>
            </a:r>
          </a:p>
        </p:txBody>
      </p:sp>
      <p:grpSp>
        <p:nvGrpSpPr>
          <p:cNvPr id="35843" name="Group 1"/>
          <p:cNvGrpSpPr>
            <a:grpSpLocks/>
          </p:cNvGrpSpPr>
          <p:nvPr/>
        </p:nvGrpSpPr>
        <p:grpSpPr bwMode="auto">
          <a:xfrm>
            <a:off x="0" y="0"/>
            <a:ext cx="9144000" cy="6858000"/>
            <a:chOff x="0" y="0"/>
            <a:chExt cx="9144000" cy="685800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l="761" r="667"/>
            <a:stretch>
              <a:fillRect/>
            </a:stretch>
          </p:blipFill>
          <p:spPr bwMode="auto">
            <a:xfrm>
              <a:off x="0" y="0"/>
              <a:ext cx="9144000" cy="135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5" name="Picture 3"/>
            <p:cNvPicPr>
              <a:picLocks noChangeAspect="1" noChangeArrowheads="1"/>
            </p:cNvPicPr>
            <p:nvPr/>
          </p:nvPicPr>
          <p:blipFill>
            <a:blip r:embed="rId4">
              <a:extLst>
                <a:ext uri="{28A0092B-C50C-407E-A947-70E740481C1C}">
                  <a14:useLocalDpi xmlns:a14="http://schemas.microsoft.com/office/drawing/2010/main" val="0"/>
                </a:ext>
              </a:extLst>
            </a:blip>
            <a:srcRect b="18889"/>
            <a:stretch>
              <a:fillRect/>
            </a:stretch>
          </p:blipFill>
          <p:spPr bwMode="auto">
            <a:xfrm>
              <a:off x="4138613" y="6579870"/>
              <a:ext cx="866775" cy="27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1441979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827088" y="476250"/>
            <a:ext cx="756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ClrTx/>
              <a:buFontTx/>
              <a:buNone/>
            </a:pPr>
            <a:r>
              <a:rPr lang="en-GB" altLang="en-US" sz="1200" i="0">
                <a:solidFill>
                  <a:srgbClr val="000000"/>
                </a:solidFill>
                <a:latin typeface="Arial" charset="0"/>
                <a:ea typeface="MS PGothic" pitchFamily="34" charset="-128"/>
              </a:rPr>
              <a:t>http://ec.europa.eu/research/participants/portal/desktop/en/home.html</a:t>
            </a:r>
          </a:p>
        </p:txBody>
      </p:sp>
      <p:pic>
        <p:nvPicPr>
          <p:cNvPr id="37891" name="Picture 2" descr="Z:\Documents\Arab League\1.png"/>
          <p:cNvPicPr>
            <a:picLocks noChangeAspect="1" noChangeArrowheads="1"/>
          </p:cNvPicPr>
          <p:nvPr/>
        </p:nvPicPr>
        <p:blipFill>
          <a:blip r:embed="rId3">
            <a:extLst>
              <a:ext uri="{28A0092B-C50C-407E-A947-70E740481C1C}">
                <a14:useLocalDpi xmlns:a14="http://schemas.microsoft.com/office/drawing/2010/main" val="0"/>
              </a:ext>
            </a:extLst>
          </a:blip>
          <a:srcRect t="8443" b="4050"/>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1395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323850" y="1125538"/>
            <a:ext cx="8229600" cy="1143000"/>
          </a:xfrm>
        </p:spPr>
        <p:txBody>
          <a:bodyPr/>
          <a:lstStyle/>
          <a:p>
            <a:pPr algn="ctr" eaLnBrk="1" hangingPunct="1"/>
            <a:r>
              <a:rPr lang="en-US" altLang="en-US" smtClean="0"/>
              <a:t>Where to find more information    and where to apply?</a:t>
            </a:r>
          </a:p>
        </p:txBody>
      </p:sp>
      <p:sp>
        <p:nvSpPr>
          <p:cNvPr id="6" name="Content Placeholder 5"/>
          <p:cNvSpPr>
            <a:spLocks noGrp="1"/>
          </p:cNvSpPr>
          <p:nvPr>
            <p:ph sz="half" idx="2"/>
          </p:nvPr>
        </p:nvSpPr>
        <p:spPr>
          <a:xfrm>
            <a:off x="0" y="2420938"/>
            <a:ext cx="4637088" cy="4176712"/>
          </a:xfrm>
        </p:spPr>
        <p:txBody>
          <a:bodyPr/>
          <a:lstStyle/>
          <a:p>
            <a:pPr eaLnBrk="1" hangingPunct="1">
              <a:spcBef>
                <a:spcPts val="600"/>
              </a:spcBef>
              <a:buClr>
                <a:srgbClr val="0F5494"/>
              </a:buClr>
            </a:pPr>
            <a:r>
              <a:rPr lang="en-GB" altLang="en-US" sz="1800" b="1" smtClean="0"/>
              <a:t>Horizon 2020 Participant Portal</a:t>
            </a:r>
            <a:r>
              <a:rPr lang="en-GB" altLang="en-US" sz="1800" b="1" u="sng" smtClean="0"/>
              <a:t/>
            </a:r>
            <a:br>
              <a:rPr lang="en-GB" altLang="en-US" sz="1800" b="1" u="sng" smtClean="0"/>
            </a:br>
            <a:r>
              <a:rPr lang="en-GB" altLang="en-US" sz="1600" smtClean="0"/>
              <a:t>Research and Innovation</a:t>
            </a:r>
            <a:br>
              <a:rPr lang="en-GB" altLang="en-US" sz="1600" smtClean="0"/>
            </a:br>
            <a:r>
              <a:rPr lang="en-GB" altLang="en-US" sz="1600" smtClean="0"/>
              <a:t>European Commission</a:t>
            </a:r>
            <a:r>
              <a:rPr lang="en-GB" altLang="en-US" sz="1800" smtClean="0"/>
              <a:t/>
            </a:r>
            <a:br>
              <a:rPr lang="en-GB" altLang="en-US" sz="1800" smtClean="0"/>
            </a:br>
            <a:r>
              <a:rPr lang="en-GB" altLang="en-US" sz="1100" b="1" smtClean="0">
                <a:solidFill>
                  <a:srgbClr val="FF0000"/>
                </a:solidFill>
                <a:hlinkClick r:id="rId3"/>
              </a:rPr>
              <a:t>http://ec.europa.eu/research/participants/portal/desktop/en/home.html</a:t>
            </a:r>
            <a:endParaRPr lang="en-GB" altLang="en-US" sz="1100" b="1" smtClean="0">
              <a:solidFill>
                <a:srgbClr val="FF0000"/>
              </a:solidFill>
            </a:endParaRPr>
          </a:p>
          <a:p>
            <a:pPr eaLnBrk="1" hangingPunct="1">
              <a:spcBef>
                <a:spcPts val="600"/>
              </a:spcBef>
              <a:buClr>
                <a:srgbClr val="0F5494"/>
              </a:buClr>
            </a:pPr>
            <a:endParaRPr lang="en-GB" altLang="en-US" sz="1100" b="1" smtClean="0">
              <a:solidFill>
                <a:srgbClr val="FF0000"/>
              </a:solidFill>
            </a:endParaRPr>
          </a:p>
          <a:p>
            <a:pPr eaLnBrk="1" hangingPunct="1">
              <a:buClr>
                <a:srgbClr val="0F5494"/>
              </a:buClr>
            </a:pPr>
            <a:r>
              <a:rPr lang="fr-BE" altLang="en-US" sz="1800" b="1" smtClean="0"/>
              <a:t>Horizon 2020                   European Commission</a:t>
            </a:r>
            <a:r>
              <a:rPr lang="fr-BE" altLang="en-US" sz="1800" smtClean="0"/>
              <a:t/>
            </a:r>
            <a:br>
              <a:rPr lang="fr-BE" altLang="en-US" sz="1800" smtClean="0"/>
            </a:br>
            <a:r>
              <a:rPr lang="fr-BE" altLang="en-US" sz="1100" b="1" smtClean="0">
                <a:solidFill>
                  <a:srgbClr val="0070C0"/>
                </a:solidFill>
                <a:hlinkClick r:id="rId4"/>
              </a:rPr>
              <a:t>http://ec.europa.eu/programmes/horizon2020</a:t>
            </a:r>
            <a:r>
              <a:rPr lang="fr-BE" altLang="en-US" sz="1100" smtClean="0">
                <a:hlinkClick r:id="rId4"/>
              </a:rPr>
              <a:t>/</a:t>
            </a:r>
            <a:endParaRPr lang="fr-BE" altLang="en-US" sz="1100" smtClean="0"/>
          </a:p>
          <a:p>
            <a:pPr eaLnBrk="1" hangingPunct="1">
              <a:buClr>
                <a:srgbClr val="0F5494"/>
              </a:buClr>
            </a:pPr>
            <a:endParaRPr lang="fr-BE" altLang="en-US" sz="1100" smtClean="0"/>
          </a:p>
          <a:p>
            <a:pPr eaLnBrk="1" hangingPunct="1">
              <a:buClr>
                <a:srgbClr val="0F5494"/>
              </a:buClr>
            </a:pPr>
            <a:r>
              <a:rPr lang="fr-BE" altLang="en-US" sz="1800" b="1" smtClean="0"/>
              <a:t>Incontact</a:t>
            </a:r>
            <a:r>
              <a:rPr lang="fr-BE" altLang="en-US" sz="1800" smtClean="0"/>
              <a:t> </a:t>
            </a:r>
            <a:r>
              <a:rPr lang="fr-BE" altLang="en-US" sz="1600" smtClean="0"/>
              <a:t>(NCP's network)</a:t>
            </a:r>
            <a:br>
              <a:rPr lang="fr-BE" altLang="en-US" sz="1600" smtClean="0"/>
            </a:br>
            <a:r>
              <a:rPr lang="fr-BE" altLang="en-US" sz="1100" b="1" smtClean="0">
                <a:solidFill>
                  <a:srgbClr val="002060"/>
                </a:solidFill>
                <a:hlinkClick r:id="rId5"/>
              </a:rPr>
              <a:t>http://www.ncp-incontact.eu/nkswiki/index.php?title=Main_Page</a:t>
            </a:r>
            <a:endParaRPr lang="en-GB" altLang="en-US" sz="1100" b="1" smtClean="0">
              <a:solidFill>
                <a:srgbClr val="002060"/>
              </a:solidFill>
            </a:endParaRPr>
          </a:p>
        </p:txBody>
      </p:sp>
      <p:sp>
        <p:nvSpPr>
          <p:cNvPr id="36868" name="Slide Number Placeholder 1"/>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0D481599-B290-4A88-A97B-D3A037E6CC3A}" type="slidenum">
              <a:rPr lang="en-GB" altLang="en-US" sz="1400" i="0" smtClean="0">
                <a:solidFill>
                  <a:srgbClr val="000000"/>
                </a:solidFill>
                <a:latin typeface="Arial" charset="0"/>
              </a:rPr>
              <a:pPr eaLnBrk="1" hangingPunct="1">
                <a:spcBef>
                  <a:spcPct val="0"/>
                </a:spcBef>
                <a:buClrTx/>
                <a:buFontTx/>
                <a:buNone/>
              </a:pPr>
              <a:t>29</a:t>
            </a:fld>
            <a:endParaRPr lang="en-GB" altLang="en-US" sz="1400" i="0" smtClean="0">
              <a:solidFill>
                <a:srgbClr val="000000"/>
              </a:solidFill>
              <a:latin typeface="Arial" charset="0"/>
            </a:endParaRPr>
          </a:p>
        </p:txBody>
      </p:sp>
      <p:pic>
        <p:nvPicPr>
          <p:cNvPr id="3074" name="Picture 2"/>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788024" y="2420888"/>
            <a:ext cx="4176464" cy="4044135"/>
          </a:xfrm>
          <a:prstGeom prst="roundRect">
            <a:avLst>
              <a:gd name="adj" fmla="val 8594"/>
            </a:avLst>
          </a:prstGeom>
          <a:solidFill>
            <a:srgbClr val="FFFFFF">
              <a:shade val="85000"/>
            </a:srgbClr>
          </a:solidFill>
          <a:effectLst>
            <a:reflection blurRad="12700" stA="38000" endPos="28000" dist="5000" dir="5400000" sy="-100000" algn="bl" rotWithShape="0"/>
          </a:effectLst>
          <a:extLst/>
        </p:spPr>
      </p:pic>
      <p:grpSp>
        <p:nvGrpSpPr>
          <p:cNvPr id="36870" name="Group 1"/>
          <p:cNvGrpSpPr>
            <a:grpSpLocks/>
          </p:cNvGrpSpPr>
          <p:nvPr/>
        </p:nvGrpSpPr>
        <p:grpSpPr bwMode="auto">
          <a:xfrm>
            <a:off x="0" y="0"/>
            <a:ext cx="9144000" cy="6858000"/>
            <a:chOff x="0" y="0"/>
            <a:chExt cx="9144000" cy="6858000"/>
          </a:xfrm>
        </p:grpSpPr>
        <p:pic>
          <p:nvPicPr>
            <p:cNvPr id="36871" name="Picture 2"/>
            <p:cNvPicPr>
              <a:picLocks noChangeAspect="1" noChangeArrowheads="1"/>
            </p:cNvPicPr>
            <p:nvPr/>
          </p:nvPicPr>
          <p:blipFill>
            <a:blip r:embed="rId7">
              <a:extLst>
                <a:ext uri="{28A0092B-C50C-407E-A947-70E740481C1C}">
                  <a14:useLocalDpi xmlns:a14="http://schemas.microsoft.com/office/drawing/2010/main" val="0"/>
                </a:ext>
              </a:extLst>
            </a:blip>
            <a:srcRect l="761" r="667"/>
            <a:stretch>
              <a:fillRect/>
            </a:stretch>
          </p:blipFill>
          <p:spPr bwMode="auto">
            <a:xfrm>
              <a:off x="0" y="0"/>
              <a:ext cx="9144000" cy="135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2" name="Picture 3"/>
            <p:cNvPicPr>
              <a:picLocks noChangeAspect="1" noChangeArrowheads="1"/>
            </p:cNvPicPr>
            <p:nvPr/>
          </p:nvPicPr>
          <p:blipFill>
            <a:blip r:embed="rId8">
              <a:extLst>
                <a:ext uri="{28A0092B-C50C-407E-A947-70E740481C1C}">
                  <a14:useLocalDpi xmlns:a14="http://schemas.microsoft.com/office/drawing/2010/main" val="0"/>
                </a:ext>
              </a:extLst>
            </a:blip>
            <a:srcRect b="18889"/>
            <a:stretch>
              <a:fillRect/>
            </a:stretch>
          </p:blipFill>
          <p:spPr bwMode="auto">
            <a:xfrm>
              <a:off x="4138613" y="6579870"/>
              <a:ext cx="866775" cy="27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70997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wipe(down)">
                                      <p:cBhvr>
                                        <p:cTn id="14" dur="500"/>
                                        <p:tgtEl>
                                          <p:spTgt spid="6">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5075"/>
            <a:ext cx="9144000" cy="877888"/>
          </a:xfrm>
        </p:spPr>
        <p:txBody>
          <a:bodyPr/>
          <a:lstStyle/>
          <a:p>
            <a:pPr indent="-358775" algn="ctr" eaLnBrk="1" hangingPunct="1">
              <a:defRPr/>
            </a:pPr>
            <a:r>
              <a:rPr lang="en-US" altLang="en-US" sz="2400" kern="1200" dirty="0" smtClean="0">
                <a:solidFill>
                  <a:schemeClr val="accent1">
                    <a:lumMod val="25000"/>
                  </a:schemeClr>
                </a:solidFill>
              </a:rPr>
              <a:t>EU–Algeria Research and Innovation Cooperation</a:t>
            </a:r>
            <a:endParaRPr lang="en-GB" sz="2400" dirty="0">
              <a:solidFill>
                <a:schemeClr val="accent1">
                  <a:lumMod val="25000"/>
                </a:schemeClr>
              </a:solidFill>
            </a:endParaRPr>
          </a:p>
        </p:txBody>
      </p:sp>
      <p:sp>
        <p:nvSpPr>
          <p:cNvPr id="8195" name="Content Placeholder 16"/>
          <p:cNvSpPr>
            <a:spLocks noGrp="1"/>
          </p:cNvSpPr>
          <p:nvPr>
            <p:ph sz="half" idx="2"/>
          </p:nvPr>
        </p:nvSpPr>
        <p:spPr>
          <a:xfrm>
            <a:off x="431800" y="2257425"/>
            <a:ext cx="8280400" cy="3744913"/>
          </a:xfrm>
        </p:spPr>
        <p:txBody>
          <a:bodyPr/>
          <a:lstStyle/>
          <a:p>
            <a:pPr eaLnBrk="1" hangingPunct="1">
              <a:spcBef>
                <a:spcPct val="0"/>
              </a:spcBef>
              <a:spcAft>
                <a:spcPts val="1200"/>
              </a:spcAft>
              <a:buClr>
                <a:srgbClr val="004494"/>
              </a:buClr>
              <a:buFont typeface="Wingdings" pitchFamily="2" charset="2"/>
              <a:buChar char="§"/>
            </a:pPr>
            <a:r>
              <a:rPr lang="en-US" altLang="en-US" sz="2000" b="1" i="0" dirty="0" smtClean="0">
                <a:solidFill>
                  <a:schemeClr val="accent1">
                    <a:lumMod val="25000"/>
                  </a:schemeClr>
                </a:solidFill>
              </a:rPr>
              <a:t>FP7: </a:t>
            </a:r>
            <a:r>
              <a:rPr lang="en-US" altLang="en-US" sz="2000" i="0" dirty="0" smtClean="0">
                <a:solidFill>
                  <a:schemeClr val="accent1">
                    <a:lumMod val="25000"/>
                  </a:schemeClr>
                </a:solidFill>
              </a:rPr>
              <a:t>Main financial tool through which the EU supported research and development activities covering almost all scientific disciplines (2007-2013). </a:t>
            </a:r>
          </a:p>
          <a:p>
            <a:pPr marL="0" indent="0">
              <a:buNone/>
              <a:defRPr/>
            </a:pPr>
            <a:r>
              <a:rPr lang="en-GB" sz="1800" b="1" i="0" dirty="0" smtClean="0">
                <a:solidFill>
                  <a:srgbClr val="0070C0"/>
                </a:solidFill>
              </a:rPr>
              <a:t>Algeria in FP7: </a:t>
            </a:r>
            <a:r>
              <a:rPr lang="en-GB" altLang="en-US" sz="1800" b="1" i="0" dirty="0">
                <a:solidFill>
                  <a:srgbClr val="C00000"/>
                </a:solidFill>
              </a:rPr>
              <a:t>214 proposals/43 projects/57 </a:t>
            </a:r>
            <a:r>
              <a:rPr lang="en-GB" altLang="en-US" sz="1800" b="1" i="0" dirty="0" smtClean="0">
                <a:solidFill>
                  <a:srgbClr val="C00000"/>
                </a:solidFill>
              </a:rPr>
              <a:t>applicants. </a:t>
            </a:r>
            <a:r>
              <a:rPr lang="en-US" altLang="en-US" sz="1800" b="1" i="0" dirty="0" smtClean="0">
                <a:solidFill>
                  <a:srgbClr val="244C9C"/>
                </a:solidFill>
              </a:rPr>
              <a:t> </a:t>
            </a:r>
          </a:p>
          <a:p>
            <a:pPr marL="0" indent="0">
              <a:buNone/>
              <a:defRPr/>
            </a:pPr>
            <a:r>
              <a:rPr lang="en-US" altLang="en-US" sz="1800" b="1" i="0" dirty="0" smtClean="0">
                <a:solidFill>
                  <a:srgbClr val="0070C0"/>
                </a:solidFill>
              </a:rPr>
              <a:t>EU </a:t>
            </a:r>
            <a:r>
              <a:rPr lang="en-US" altLang="en-US" sz="1800" b="1" i="0" dirty="0">
                <a:solidFill>
                  <a:srgbClr val="0070C0"/>
                </a:solidFill>
              </a:rPr>
              <a:t>contribution to the Algerian participants: </a:t>
            </a:r>
            <a:r>
              <a:rPr lang="en-US" altLang="en-US" sz="1800" b="1" i="0" dirty="0">
                <a:solidFill>
                  <a:srgbClr val="C00000"/>
                </a:solidFill>
              </a:rPr>
              <a:t>EUR 3.6 </a:t>
            </a:r>
            <a:r>
              <a:rPr lang="en-US" altLang="en-US" sz="1800" b="1" i="0" dirty="0" smtClean="0">
                <a:solidFill>
                  <a:srgbClr val="C00000"/>
                </a:solidFill>
              </a:rPr>
              <a:t>million</a:t>
            </a:r>
          </a:p>
          <a:p>
            <a:pPr marL="0" indent="0">
              <a:buNone/>
              <a:defRPr/>
            </a:pPr>
            <a:r>
              <a:rPr lang="en-GB" sz="1800" dirty="0"/>
              <a:t>Success </a:t>
            </a:r>
            <a:r>
              <a:rPr lang="en-GB" sz="1800" dirty="0" smtClean="0"/>
              <a:t>rate reached </a:t>
            </a:r>
            <a:r>
              <a:rPr lang="en-GB" sz="1800" dirty="0"/>
              <a:t>40% in ICT collaborative reach 21% in KBBE; 15% in energy and 22.8 % as an overall success rate which slightly exceeds the average FP7  proposals success </a:t>
            </a:r>
            <a:r>
              <a:rPr lang="en-GB" sz="1800" dirty="0" smtClean="0"/>
              <a:t>rate.</a:t>
            </a:r>
            <a:endParaRPr lang="en-GB" sz="1800" dirty="0"/>
          </a:p>
          <a:p>
            <a:pPr marL="0" indent="0">
              <a:buNone/>
              <a:defRPr/>
            </a:pPr>
            <a:endParaRPr lang="en-US" altLang="en-US" sz="1800" b="1" i="0" dirty="0">
              <a:solidFill>
                <a:srgbClr val="C00000"/>
              </a:solidFill>
            </a:endParaRPr>
          </a:p>
          <a:p>
            <a:pPr eaLnBrk="1" hangingPunct="1">
              <a:spcBef>
                <a:spcPct val="0"/>
              </a:spcBef>
              <a:spcAft>
                <a:spcPts val="1200"/>
              </a:spcAft>
              <a:buClr>
                <a:srgbClr val="004494"/>
              </a:buClr>
              <a:buFont typeface="Wingdings" pitchFamily="2" charset="2"/>
              <a:buChar char="§"/>
            </a:pPr>
            <a:r>
              <a:rPr lang="en-US" altLang="en-US" sz="2000" i="0" dirty="0" smtClean="0">
                <a:solidFill>
                  <a:schemeClr val="accent1">
                    <a:lumMod val="25000"/>
                  </a:schemeClr>
                </a:solidFill>
              </a:rPr>
              <a:t>FP7…replaced by </a:t>
            </a:r>
            <a:r>
              <a:rPr lang="en-US" altLang="en-US" sz="2000" b="1" i="0" dirty="0" smtClean="0">
                <a:solidFill>
                  <a:schemeClr val="accent1">
                    <a:lumMod val="25000"/>
                  </a:schemeClr>
                </a:solidFill>
              </a:rPr>
              <a:t>H2020 (2014-2020)</a:t>
            </a:r>
          </a:p>
        </p:txBody>
      </p:sp>
    </p:spTree>
    <p:extLst>
      <p:ext uri="{BB962C8B-B14F-4D97-AF65-F5344CB8AC3E}">
        <p14:creationId xmlns:p14="http://schemas.microsoft.com/office/powerpoint/2010/main" val="2595384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5"/>
          <p:cNvSpPr>
            <a:spLocks noGrp="1"/>
          </p:cNvSpPr>
          <p:nvPr>
            <p:ph idx="1"/>
          </p:nvPr>
        </p:nvSpPr>
        <p:spPr>
          <a:xfrm>
            <a:off x="250825" y="6237288"/>
            <a:ext cx="4608513" cy="714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z="1400" b="1" smtClean="0"/>
              <a:t>Find out more:</a:t>
            </a:r>
          </a:p>
          <a:p>
            <a:pPr eaLnBrk="1" hangingPunct="1">
              <a:spcBef>
                <a:spcPct val="0"/>
              </a:spcBef>
            </a:pPr>
            <a:r>
              <a:rPr lang="en-GB" altLang="en-US" sz="1400" smtClean="0">
                <a:hlinkClick r:id="rId3"/>
              </a:rPr>
              <a:t>www.ec.europa.eu/horizon2020</a:t>
            </a:r>
            <a:endParaRPr lang="hu-HU" altLang="en-US" sz="1400" smtClean="0"/>
          </a:p>
          <a:p>
            <a:pPr eaLnBrk="1" hangingPunct="1">
              <a:spcBef>
                <a:spcPct val="0"/>
              </a:spcBef>
            </a:pPr>
            <a:endParaRPr lang="en-GB" altLang="en-US" sz="1400" smtClean="0"/>
          </a:p>
        </p:txBody>
      </p:sp>
      <p:sp>
        <p:nvSpPr>
          <p:cNvPr id="53251" name="Rectangle 1"/>
          <p:cNvSpPr>
            <a:spLocks noChangeArrowheads="1"/>
          </p:cNvSpPr>
          <p:nvPr/>
        </p:nvSpPr>
        <p:spPr bwMode="auto">
          <a:xfrm>
            <a:off x="4295775" y="2135188"/>
            <a:ext cx="41497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spcBef>
                <a:spcPct val="20000"/>
              </a:spcBef>
              <a:buClr>
                <a:schemeClr val="bg1"/>
              </a:buClr>
              <a:buChar char="•"/>
              <a:defRPr sz="2400" i="1">
                <a:solidFill>
                  <a:srgbClr val="0F5494"/>
                </a:solidFill>
                <a:latin typeface="Verdana" pitchFamily="34" charset="0"/>
              </a:defRPr>
            </a:lvl1pPr>
            <a:lvl2pPr marL="742950" indent="-285750" defTabSz="449263" eaLnBrk="0" hangingPunct="0">
              <a:spcBef>
                <a:spcPct val="20000"/>
              </a:spcBef>
              <a:buClr>
                <a:srgbClr val="009FBA"/>
              </a:buClr>
              <a:buChar char="•"/>
              <a:defRPr sz="2000" b="1">
                <a:solidFill>
                  <a:srgbClr val="0F5494"/>
                </a:solidFill>
                <a:latin typeface="Verdana" pitchFamily="34" charset="0"/>
              </a:defRPr>
            </a:lvl2pPr>
            <a:lvl3pPr marL="1143000" indent="-228600" defTabSz="449263" eaLnBrk="0" hangingPunct="0">
              <a:spcBef>
                <a:spcPct val="20000"/>
              </a:spcBef>
              <a:defRPr sz="1400">
                <a:solidFill>
                  <a:srgbClr val="0F5494"/>
                </a:solidFill>
                <a:latin typeface="Verdana" pitchFamily="34" charset="0"/>
              </a:defRPr>
            </a:lvl3pPr>
            <a:lvl4pPr marL="1600200" indent="-228600" defTabSz="449263" eaLnBrk="0" hangingPunct="0">
              <a:spcBef>
                <a:spcPct val="20000"/>
              </a:spcBef>
              <a:buChar char="–"/>
              <a:defRPr sz="2000">
                <a:solidFill>
                  <a:schemeClr val="tx1"/>
                </a:solidFill>
                <a:latin typeface="Arial" charset="0"/>
              </a:defRPr>
            </a:lvl4pPr>
            <a:lvl5pPr marL="2057400" indent="-228600" defTabSz="449263" eaLnBrk="0" hangingPunct="0">
              <a:spcBef>
                <a:spcPct val="20000"/>
              </a:spcBef>
              <a:buChar char="»"/>
              <a:defRPr sz="2000">
                <a:solidFill>
                  <a:schemeClr val="tx1"/>
                </a:solidFill>
                <a:latin typeface="Arial" charset="0"/>
              </a:defRPr>
            </a:lvl5pPr>
            <a:lvl6pPr marL="2514600" indent="-228600" defTabSz="449263" eaLnBrk="0" fontAlgn="base" hangingPunct="0">
              <a:spcBef>
                <a:spcPct val="20000"/>
              </a:spcBef>
              <a:spcAft>
                <a:spcPct val="0"/>
              </a:spcAft>
              <a:buChar char="»"/>
              <a:defRPr sz="2000">
                <a:solidFill>
                  <a:schemeClr val="tx1"/>
                </a:solidFill>
                <a:latin typeface="Arial" charset="0"/>
              </a:defRPr>
            </a:lvl6pPr>
            <a:lvl7pPr marL="2971800" indent="-228600" defTabSz="449263" eaLnBrk="0" fontAlgn="base" hangingPunct="0">
              <a:spcBef>
                <a:spcPct val="20000"/>
              </a:spcBef>
              <a:spcAft>
                <a:spcPct val="0"/>
              </a:spcAft>
              <a:buChar char="»"/>
              <a:defRPr sz="2000">
                <a:solidFill>
                  <a:schemeClr val="tx1"/>
                </a:solidFill>
                <a:latin typeface="Arial" charset="0"/>
              </a:defRPr>
            </a:lvl7pPr>
            <a:lvl8pPr marL="3429000" indent="-228600" defTabSz="449263" eaLnBrk="0" fontAlgn="base" hangingPunct="0">
              <a:spcBef>
                <a:spcPct val="20000"/>
              </a:spcBef>
              <a:spcAft>
                <a:spcPct val="0"/>
              </a:spcAft>
              <a:buChar char="»"/>
              <a:defRPr sz="2000">
                <a:solidFill>
                  <a:schemeClr val="tx1"/>
                </a:solidFill>
                <a:latin typeface="Arial" charset="0"/>
              </a:defRPr>
            </a:lvl8pPr>
            <a:lvl9pPr marL="3886200" indent="-228600" defTabSz="449263"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Clr>
                <a:srgbClr val="000000"/>
              </a:buClr>
              <a:buFont typeface="Times New Roman" pitchFamily="18" charset="0"/>
              <a:buNone/>
            </a:pPr>
            <a:r>
              <a:rPr lang="en-GB" altLang="en-US" sz="3600" b="1" i="0">
                <a:solidFill>
                  <a:srgbClr val="FFFF00"/>
                </a:solidFill>
              </a:rPr>
              <a:t>HORIZON 2020</a:t>
            </a:r>
          </a:p>
          <a:p>
            <a:pPr algn="ctr" eaLnBrk="1" fontAlgn="base" hangingPunct="1">
              <a:spcBef>
                <a:spcPct val="0"/>
              </a:spcBef>
              <a:spcAft>
                <a:spcPct val="0"/>
              </a:spcAft>
              <a:buClr>
                <a:srgbClr val="000000"/>
              </a:buClr>
              <a:buFontTx/>
              <a:buNone/>
            </a:pPr>
            <a:endParaRPr lang="en-GB" altLang="en-US" sz="3600" i="0">
              <a:solidFill>
                <a:srgbClr val="FFFFFF"/>
              </a:solidFill>
            </a:endParaRPr>
          </a:p>
          <a:p>
            <a:pPr algn="ctr" eaLnBrk="1" fontAlgn="base" hangingPunct="1">
              <a:spcBef>
                <a:spcPct val="0"/>
              </a:spcBef>
              <a:spcAft>
                <a:spcPct val="0"/>
              </a:spcAft>
              <a:buClr>
                <a:srgbClr val="000000"/>
              </a:buClr>
              <a:buFontTx/>
              <a:buNone/>
            </a:pPr>
            <a:r>
              <a:rPr lang="en-GB" altLang="en-US" sz="2800" b="1" i="0">
                <a:solidFill>
                  <a:srgbClr val="FFFFFF"/>
                </a:solidFill>
              </a:rPr>
              <a:t>Open to the world!</a:t>
            </a:r>
          </a:p>
          <a:p>
            <a:pPr algn="ctr" eaLnBrk="1" fontAlgn="base" hangingPunct="1">
              <a:spcBef>
                <a:spcPct val="0"/>
              </a:spcBef>
              <a:spcAft>
                <a:spcPct val="0"/>
              </a:spcAft>
              <a:buClr>
                <a:srgbClr val="000000"/>
              </a:buClr>
              <a:buFont typeface="Times New Roman" pitchFamily="18" charset="0"/>
              <a:buNone/>
            </a:pPr>
            <a:endParaRPr lang="en-GB" altLang="en-US" sz="2000" b="1" i="0">
              <a:solidFill>
                <a:srgbClr val="FFFF00"/>
              </a:solidFill>
            </a:endParaRPr>
          </a:p>
        </p:txBody>
      </p:sp>
      <p:sp>
        <p:nvSpPr>
          <p:cNvPr id="53252" name="Rectangle 2"/>
          <p:cNvSpPr>
            <a:spLocks noChangeArrowheads="1"/>
          </p:cNvSpPr>
          <p:nvPr/>
        </p:nvSpPr>
        <p:spPr bwMode="auto">
          <a:xfrm>
            <a:off x="5076825" y="4443413"/>
            <a:ext cx="2201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49263" eaLnBrk="0" hangingPunct="0">
              <a:spcBef>
                <a:spcPct val="20000"/>
              </a:spcBef>
              <a:buClr>
                <a:schemeClr val="bg1"/>
              </a:buClr>
              <a:buChar char="•"/>
              <a:defRPr sz="2400" i="1">
                <a:solidFill>
                  <a:srgbClr val="0F5494"/>
                </a:solidFill>
                <a:latin typeface="Verdana" pitchFamily="34" charset="0"/>
              </a:defRPr>
            </a:lvl1pPr>
            <a:lvl2pPr marL="742950" indent="-285750" defTabSz="449263" eaLnBrk="0" hangingPunct="0">
              <a:spcBef>
                <a:spcPct val="20000"/>
              </a:spcBef>
              <a:buClr>
                <a:srgbClr val="009FBA"/>
              </a:buClr>
              <a:buChar char="•"/>
              <a:defRPr sz="2000" b="1">
                <a:solidFill>
                  <a:srgbClr val="0F5494"/>
                </a:solidFill>
                <a:latin typeface="Verdana" pitchFamily="34" charset="0"/>
              </a:defRPr>
            </a:lvl2pPr>
            <a:lvl3pPr marL="1143000" indent="-228600" defTabSz="449263" eaLnBrk="0" hangingPunct="0">
              <a:spcBef>
                <a:spcPct val="20000"/>
              </a:spcBef>
              <a:defRPr sz="1400">
                <a:solidFill>
                  <a:srgbClr val="0F5494"/>
                </a:solidFill>
                <a:latin typeface="Verdana" pitchFamily="34" charset="0"/>
              </a:defRPr>
            </a:lvl3pPr>
            <a:lvl4pPr marL="1600200" indent="-228600" defTabSz="449263" eaLnBrk="0" hangingPunct="0">
              <a:spcBef>
                <a:spcPct val="20000"/>
              </a:spcBef>
              <a:buChar char="–"/>
              <a:defRPr sz="2000">
                <a:solidFill>
                  <a:schemeClr val="tx1"/>
                </a:solidFill>
                <a:latin typeface="Arial" charset="0"/>
              </a:defRPr>
            </a:lvl4pPr>
            <a:lvl5pPr marL="2057400" indent="-228600" defTabSz="449263" eaLnBrk="0" hangingPunct="0">
              <a:spcBef>
                <a:spcPct val="20000"/>
              </a:spcBef>
              <a:buChar char="»"/>
              <a:defRPr sz="2000">
                <a:solidFill>
                  <a:schemeClr val="tx1"/>
                </a:solidFill>
                <a:latin typeface="Arial" charset="0"/>
              </a:defRPr>
            </a:lvl5pPr>
            <a:lvl6pPr marL="2514600" indent="-228600" defTabSz="449263" eaLnBrk="0" fontAlgn="base" hangingPunct="0">
              <a:spcBef>
                <a:spcPct val="20000"/>
              </a:spcBef>
              <a:spcAft>
                <a:spcPct val="0"/>
              </a:spcAft>
              <a:buChar char="»"/>
              <a:defRPr sz="2000">
                <a:solidFill>
                  <a:schemeClr val="tx1"/>
                </a:solidFill>
                <a:latin typeface="Arial" charset="0"/>
              </a:defRPr>
            </a:lvl6pPr>
            <a:lvl7pPr marL="2971800" indent="-228600" defTabSz="449263" eaLnBrk="0" fontAlgn="base" hangingPunct="0">
              <a:spcBef>
                <a:spcPct val="20000"/>
              </a:spcBef>
              <a:spcAft>
                <a:spcPct val="0"/>
              </a:spcAft>
              <a:buChar char="»"/>
              <a:defRPr sz="2000">
                <a:solidFill>
                  <a:schemeClr val="tx1"/>
                </a:solidFill>
                <a:latin typeface="Arial" charset="0"/>
              </a:defRPr>
            </a:lvl7pPr>
            <a:lvl8pPr marL="3429000" indent="-228600" defTabSz="449263" eaLnBrk="0" fontAlgn="base" hangingPunct="0">
              <a:spcBef>
                <a:spcPct val="20000"/>
              </a:spcBef>
              <a:spcAft>
                <a:spcPct val="0"/>
              </a:spcAft>
              <a:buChar char="»"/>
              <a:defRPr sz="2000">
                <a:solidFill>
                  <a:schemeClr val="tx1"/>
                </a:solidFill>
                <a:latin typeface="Arial" charset="0"/>
              </a:defRPr>
            </a:lvl8pPr>
            <a:lvl9pPr marL="3886200" indent="-228600" defTabSz="449263" eaLnBrk="0" fontAlgn="base" hangingPunct="0">
              <a:spcBef>
                <a:spcPct val="20000"/>
              </a:spcBef>
              <a:spcAft>
                <a:spcPct val="0"/>
              </a:spcAft>
              <a:buChar char="»"/>
              <a:defRPr sz="2000">
                <a:solidFill>
                  <a:schemeClr val="tx1"/>
                </a:solidFill>
                <a:latin typeface="Arial" charset="0"/>
              </a:defRPr>
            </a:lvl9pPr>
          </a:lstStyle>
          <a:p>
            <a:pPr fontAlgn="base">
              <a:spcBef>
                <a:spcPts val="300"/>
              </a:spcBef>
              <a:spcAft>
                <a:spcPts val="300"/>
              </a:spcAft>
              <a:buClr>
                <a:srgbClr val="000000"/>
              </a:buClr>
              <a:buFontTx/>
              <a:buNone/>
            </a:pPr>
            <a:r>
              <a:rPr lang="en-GB" altLang="en-US" sz="2800" i="0">
                <a:solidFill>
                  <a:srgbClr val="FFFFFF"/>
                </a:solidFill>
              </a:rPr>
              <a:t>Thank You!</a:t>
            </a:r>
          </a:p>
        </p:txBody>
      </p:sp>
      <p:grpSp>
        <p:nvGrpSpPr>
          <p:cNvPr id="53253" name="Group 1"/>
          <p:cNvGrpSpPr>
            <a:grpSpLocks/>
          </p:cNvGrpSpPr>
          <p:nvPr/>
        </p:nvGrpSpPr>
        <p:grpSpPr bwMode="auto">
          <a:xfrm>
            <a:off x="0" y="-165100"/>
            <a:ext cx="9144000" cy="6858000"/>
            <a:chOff x="0" y="0"/>
            <a:chExt cx="9144000" cy="6858000"/>
          </a:xfrm>
        </p:grpSpPr>
        <p:pic>
          <p:nvPicPr>
            <p:cNvPr id="53254" name="Picture 2"/>
            <p:cNvPicPr>
              <a:picLocks noChangeAspect="1" noChangeArrowheads="1"/>
            </p:cNvPicPr>
            <p:nvPr/>
          </p:nvPicPr>
          <p:blipFill>
            <a:blip r:embed="rId4">
              <a:extLst>
                <a:ext uri="{28A0092B-C50C-407E-A947-70E740481C1C}">
                  <a14:useLocalDpi xmlns:a14="http://schemas.microsoft.com/office/drawing/2010/main" val="0"/>
                </a:ext>
              </a:extLst>
            </a:blip>
            <a:srcRect l="761" r="667"/>
            <a:stretch>
              <a:fillRect/>
            </a:stretch>
          </p:blipFill>
          <p:spPr bwMode="auto">
            <a:xfrm>
              <a:off x="0" y="0"/>
              <a:ext cx="9144000" cy="135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5" name="Picture 3"/>
            <p:cNvPicPr>
              <a:picLocks noChangeAspect="1" noChangeArrowheads="1"/>
            </p:cNvPicPr>
            <p:nvPr/>
          </p:nvPicPr>
          <p:blipFill>
            <a:blip r:embed="rId5">
              <a:extLst>
                <a:ext uri="{28A0092B-C50C-407E-A947-70E740481C1C}">
                  <a14:useLocalDpi xmlns:a14="http://schemas.microsoft.com/office/drawing/2010/main" val="0"/>
                </a:ext>
              </a:extLst>
            </a:blip>
            <a:srcRect b="18889"/>
            <a:stretch>
              <a:fillRect/>
            </a:stretch>
          </p:blipFill>
          <p:spPr bwMode="auto">
            <a:xfrm>
              <a:off x="4138613" y="6579870"/>
              <a:ext cx="866775" cy="27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53361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25000"/>
                  </a:schemeClr>
                </a:solidFill>
              </a:rPr>
              <a:t>FP7 - Openness</a:t>
            </a:r>
            <a:endParaRPr lang="en-GB" dirty="0">
              <a:solidFill>
                <a:schemeClr val="accent1">
                  <a:lumMod val="25000"/>
                </a:schemeClr>
              </a:solidFill>
            </a:endParaRPr>
          </a:p>
        </p:txBody>
      </p:sp>
      <p:sp>
        <p:nvSpPr>
          <p:cNvPr id="3" name="Content Placeholder 2"/>
          <p:cNvSpPr>
            <a:spLocks noGrp="1"/>
          </p:cNvSpPr>
          <p:nvPr>
            <p:ph idx="1"/>
          </p:nvPr>
        </p:nvSpPr>
        <p:spPr/>
        <p:txBody>
          <a:bodyPr/>
          <a:lstStyle/>
          <a:p>
            <a:pPr lvl="0"/>
            <a:r>
              <a:rPr lang="en-GB" sz="1800" dirty="0">
                <a:solidFill>
                  <a:schemeClr val="accent1">
                    <a:lumMod val="25000"/>
                  </a:schemeClr>
                </a:solidFill>
              </a:rPr>
              <a:t>Researchers from 80 different countries have participated in the immensely successful Marie </a:t>
            </a:r>
            <a:r>
              <a:rPr lang="en-GB" sz="1800" dirty="0" err="1">
                <a:solidFill>
                  <a:schemeClr val="accent1">
                    <a:lumMod val="25000"/>
                  </a:schemeClr>
                </a:solidFill>
              </a:rPr>
              <a:t>Skłodowska</a:t>
            </a:r>
            <a:r>
              <a:rPr lang="en-GB" sz="1800" dirty="0">
                <a:solidFill>
                  <a:schemeClr val="accent1">
                    <a:lumMod val="25000"/>
                  </a:schemeClr>
                </a:solidFill>
              </a:rPr>
              <a:t>-Curie actions, while the European Research Council enables top scientists from anywhere in the world to conduct their research in Europe</a:t>
            </a:r>
            <a:r>
              <a:rPr lang="en-GB" sz="1800" dirty="0" smtClean="0">
                <a:solidFill>
                  <a:schemeClr val="accent1">
                    <a:lumMod val="25000"/>
                  </a:schemeClr>
                </a:solidFill>
              </a:rPr>
              <a:t>.</a:t>
            </a:r>
          </a:p>
          <a:p>
            <a:pPr marL="0" lvl="0" indent="0">
              <a:buNone/>
            </a:pPr>
            <a:endParaRPr lang="en-GB" sz="1800" dirty="0">
              <a:solidFill>
                <a:schemeClr val="accent1">
                  <a:lumMod val="25000"/>
                </a:schemeClr>
              </a:solidFill>
            </a:endParaRPr>
          </a:p>
          <a:p>
            <a:pPr lvl="0"/>
            <a:r>
              <a:rPr lang="en-GB" sz="1800" dirty="0">
                <a:solidFill>
                  <a:schemeClr val="accent1">
                    <a:lumMod val="25000"/>
                  </a:schemeClr>
                </a:solidFill>
              </a:rPr>
              <a:t>More broadly speaking, 20% of projects (over 3000 project) funded under the 7th Framework Programme included at least one international partner in the </a:t>
            </a:r>
            <a:r>
              <a:rPr lang="en-GB" sz="1800" dirty="0" smtClean="0">
                <a:solidFill>
                  <a:schemeClr val="accent1">
                    <a:lumMod val="25000"/>
                  </a:schemeClr>
                </a:solidFill>
              </a:rPr>
              <a:t>consortium</a:t>
            </a:r>
            <a:endParaRPr lang="en-GB" sz="1800" dirty="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14605A5B-C879-4FAE-9AC6-9F13744C898D}" type="slidenum">
              <a:rPr lang="en-GB" smtClean="0"/>
              <a:pPr>
                <a:defRPr/>
              </a:pPr>
              <a:t>4</a:t>
            </a:fld>
            <a:endParaRPr lang="en-GB"/>
          </a:p>
        </p:txBody>
      </p:sp>
    </p:spTree>
    <p:extLst>
      <p:ext uri="{BB962C8B-B14F-4D97-AF65-F5344CB8AC3E}">
        <p14:creationId xmlns:p14="http://schemas.microsoft.com/office/powerpoint/2010/main" val="1190232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50825" y="1339850"/>
            <a:ext cx="8374063" cy="936625"/>
          </a:xfrm>
        </p:spPr>
        <p:txBody>
          <a:bodyPr/>
          <a:lstStyle/>
          <a:p>
            <a:r>
              <a:rPr lang="en-GB" altLang="en-US" sz="2400" kern="1200" dirty="0">
                <a:solidFill>
                  <a:schemeClr val="accent1">
                    <a:lumMod val="25000"/>
                  </a:schemeClr>
                </a:solidFill>
                <a:ea typeface="+mj-ea"/>
              </a:rPr>
              <a:t>Participation in FP7 (2007-2013</a:t>
            </a:r>
            <a:r>
              <a:rPr lang="en-GB" altLang="en-US" sz="2400" kern="1200" dirty="0" smtClean="0">
                <a:solidFill>
                  <a:schemeClr val="accent1">
                    <a:lumMod val="25000"/>
                  </a:schemeClr>
                </a:solidFill>
                <a:ea typeface="+mj-ea"/>
              </a:rPr>
              <a:t>)</a:t>
            </a:r>
            <a:endParaRPr lang="en-GB" altLang="en-US" sz="2400" kern="1200" dirty="0">
              <a:solidFill>
                <a:schemeClr val="accent1">
                  <a:lumMod val="25000"/>
                </a:schemeClr>
              </a:solidFill>
              <a:ea typeface="+mj-ea"/>
            </a:endParaRPr>
          </a:p>
        </p:txBody>
      </p:sp>
      <p:sp>
        <p:nvSpPr>
          <p:cNvPr id="81923" name="Content Placeholder 2"/>
          <p:cNvSpPr>
            <a:spLocks noGrp="1"/>
          </p:cNvSpPr>
          <p:nvPr>
            <p:ph idx="1"/>
          </p:nvPr>
        </p:nvSpPr>
        <p:spPr>
          <a:xfrm>
            <a:off x="457200" y="2205038"/>
            <a:ext cx="8229600" cy="4032250"/>
          </a:xfrm>
        </p:spPr>
        <p:txBody>
          <a:bodyPr/>
          <a:lstStyle/>
          <a:p>
            <a:pPr marL="0" indent="0">
              <a:buNone/>
            </a:pPr>
            <a:r>
              <a:rPr lang="en-GB" altLang="en-US" sz="2000" b="1" i="0" dirty="0" smtClean="0">
                <a:solidFill>
                  <a:srgbClr val="0070C0"/>
                </a:solidFill>
              </a:rPr>
              <a:t>Overall areas of participation (no of projects):</a:t>
            </a:r>
          </a:p>
          <a:p>
            <a:endParaRPr lang="en-GB" altLang="en-US" dirty="0" smtClean="0"/>
          </a:p>
        </p:txBody>
      </p:sp>
      <p:graphicFrame>
        <p:nvGraphicFramePr>
          <p:cNvPr id="4" name="Object 3"/>
          <p:cNvGraphicFramePr>
            <a:graphicFrameLocks/>
          </p:cNvGraphicFramePr>
          <p:nvPr>
            <p:extLst>
              <p:ext uri="{D42A27DB-BD31-4B8C-83A1-F6EECF244321}">
                <p14:modId xmlns:p14="http://schemas.microsoft.com/office/powerpoint/2010/main" val="186127692"/>
              </p:ext>
            </p:extLst>
          </p:nvPr>
        </p:nvGraphicFramePr>
        <p:xfrm>
          <a:off x="2514600" y="2895600"/>
          <a:ext cx="5892800" cy="3473450"/>
        </p:xfrm>
        <a:graphic>
          <a:graphicData uri="http://schemas.openxmlformats.org/presentationml/2006/ole">
            <mc:AlternateContent xmlns:mc="http://schemas.openxmlformats.org/markup-compatibility/2006">
              <mc:Choice xmlns:v="urn:schemas-microsoft-com:vml" Requires="v">
                <p:oleObj spid="_x0000_s1034" name="Chart" r:id="rId5" imgW="5895922" imgH="3476520" progId="Excel.Chart.8">
                  <p:embed followColorScheme="full"/>
                </p:oleObj>
              </mc:Choice>
              <mc:Fallback>
                <p:oleObj name="Chart" r:id="rId5" imgW="5895922" imgH="3476520" progId="Excel.Chart.8">
                  <p:embed followColorScheme="full"/>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895600"/>
                        <a:ext cx="58928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1517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219200"/>
            <a:ext cx="8374063" cy="936625"/>
          </a:xfrm>
        </p:spPr>
        <p:txBody>
          <a:bodyPr/>
          <a:lstStyle/>
          <a:p>
            <a:r>
              <a:rPr lang="en-GB" altLang="en-US" sz="2400" kern="1200" dirty="0">
                <a:solidFill>
                  <a:schemeClr val="accent1">
                    <a:lumMod val="25000"/>
                  </a:schemeClr>
                </a:solidFill>
                <a:ea typeface="+mj-ea"/>
              </a:rPr>
              <a:t>Participation in FP7 (2007-2013</a:t>
            </a:r>
            <a:r>
              <a:rPr lang="en-GB" altLang="en-US" sz="2400" kern="1200" dirty="0" smtClean="0">
                <a:solidFill>
                  <a:schemeClr val="accent1">
                    <a:lumMod val="25000"/>
                  </a:schemeClr>
                </a:solidFill>
                <a:ea typeface="+mj-ea"/>
              </a:rPr>
              <a:t>)</a:t>
            </a:r>
            <a:endParaRPr lang="en-GB" altLang="en-US" sz="2400" kern="1200" dirty="0">
              <a:solidFill>
                <a:schemeClr val="accent1">
                  <a:lumMod val="25000"/>
                </a:schemeClr>
              </a:solidFill>
              <a:ea typeface="+mj-ea"/>
            </a:endParaRPr>
          </a:p>
        </p:txBody>
      </p:sp>
      <p:sp>
        <p:nvSpPr>
          <p:cNvPr id="3075" name="Content Placeholder 2"/>
          <p:cNvSpPr>
            <a:spLocks noGrp="1"/>
          </p:cNvSpPr>
          <p:nvPr>
            <p:ph idx="1"/>
          </p:nvPr>
        </p:nvSpPr>
        <p:spPr>
          <a:xfrm>
            <a:off x="457200" y="2133600"/>
            <a:ext cx="8229600" cy="4032250"/>
          </a:xfrm>
        </p:spPr>
        <p:txBody>
          <a:bodyPr/>
          <a:lstStyle/>
          <a:p>
            <a:r>
              <a:rPr lang="en-GB" altLang="en-US" sz="2000" b="1" i="0" dirty="0" smtClean="0">
                <a:solidFill>
                  <a:srgbClr val="FF0000"/>
                </a:solidFill>
              </a:rPr>
              <a:t>Most active areas of participation in SP1-Cooperation:</a:t>
            </a:r>
          </a:p>
          <a:p>
            <a:endParaRPr lang="en-GB" altLang="en-US" dirty="0" smtClean="0"/>
          </a:p>
        </p:txBody>
      </p:sp>
      <p:graphicFrame>
        <p:nvGraphicFramePr>
          <p:cNvPr id="3076" name="Chart 5"/>
          <p:cNvGraphicFramePr>
            <a:graphicFrameLocks/>
          </p:cNvGraphicFramePr>
          <p:nvPr>
            <p:extLst>
              <p:ext uri="{D42A27DB-BD31-4B8C-83A1-F6EECF244321}">
                <p14:modId xmlns:p14="http://schemas.microsoft.com/office/powerpoint/2010/main" val="2870334533"/>
              </p:ext>
            </p:extLst>
          </p:nvPr>
        </p:nvGraphicFramePr>
        <p:xfrm>
          <a:off x="3429000" y="2514600"/>
          <a:ext cx="5187950" cy="4235450"/>
        </p:xfrm>
        <a:graphic>
          <a:graphicData uri="http://schemas.openxmlformats.org/presentationml/2006/ole">
            <mc:AlternateContent xmlns:mc="http://schemas.openxmlformats.org/markup-compatibility/2006">
              <mc:Choice xmlns:v="urn:schemas-microsoft-com:vml" Requires="v">
                <p:oleObj spid="_x0000_s6153" r:id="rId5" imgW="5188146" imgH="4237087" progId="Excel.Chart.8">
                  <p:embed/>
                </p:oleObj>
              </mc:Choice>
              <mc:Fallback>
                <p:oleObj r:id="rId5" imgW="5188146" imgH="4237087"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514600"/>
                        <a:ext cx="5187950" cy="423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46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1371600"/>
            <a:ext cx="8374063" cy="936625"/>
          </a:xfrm>
        </p:spPr>
        <p:txBody>
          <a:bodyPr/>
          <a:lstStyle/>
          <a:p>
            <a:r>
              <a:rPr lang="en-GB" altLang="en-US" sz="2400" kern="1200" dirty="0">
                <a:solidFill>
                  <a:schemeClr val="accent1">
                    <a:lumMod val="25000"/>
                  </a:schemeClr>
                </a:solidFill>
                <a:ea typeface="+mj-ea"/>
              </a:rPr>
              <a:t>Participation in FP7 (2007-2013</a:t>
            </a:r>
            <a:r>
              <a:rPr lang="en-GB" altLang="en-US" sz="2400" kern="1200" dirty="0" smtClean="0">
                <a:solidFill>
                  <a:schemeClr val="accent1">
                    <a:lumMod val="25000"/>
                  </a:schemeClr>
                </a:solidFill>
                <a:ea typeface="+mj-ea"/>
              </a:rPr>
              <a:t>)</a:t>
            </a:r>
            <a:br>
              <a:rPr lang="en-GB" altLang="en-US" sz="2400" kern="1200" dirty="0" smtClean="0">
                <a:solidFill>
                  <a:schemeClr val="accent1">
                    <a:lumMod val="25000"/>
                  </a:schemeClr>
                </a:solidFill>
                <a:ea typeface="+mj-ea"/>
              </a:rPr>
            </a:br>
            <a:endParaRPr lang="en-GB" altLang="en-US" sz="2400" kern="1200" dirty="0">
              <a:solidFill>
                <a:schemeClr val="accent1">
                  <a:lumMod val="25000"/>
                </a:schemeClr>
              </a:solidFill>
              <a:ea typeface="+mj-ea"/>
            </a:endParaRPr>
          </a:p>
        </p:txBody>
      </p:sp>
      <p:sp>
        <p:nvSpPr>
          <p:cNvPr id="4099" name="Content Placeholder 2"/>
          <p:cNvSpPr>
            <a:spLocks noGrp="1"/>
          </p:cNvSpPr>
          <p:nvPr>
            <p:ph idx="1"/>
          </p:nvPr>
        </p:nvSpPr>
        <p:spPr>
          <a:xfrm>
            <a:off x="533400" y="2133600"/>
            <a:ext cx="8229600" cy="4105275"/>
          </a:xfrm>
        </p:spPr>
        <p:txBody>
          <a:bodyPr/>
          <a:lstStyle/>
          <a:p>
            <a:r>
              <a:rPr lang="en-GB" altLang="en-US" sz="2000" b="1" dirty="0">
                <a:solidFill>
                  <a:srgbClr val="FF0000"/>
                </a:solidFill>
              </a:rPr>
              <a:t>Most active areas of participation in SP4-Capacities:</a:t>
            </a:r>
          </a:p>
          <a:p>
            <a:endParaRPr lang="en-GB" altLang="en-US" dirty="0" smtClean="0"/>
          </a:p>
        </p:txBody>
      </p:sp>
      <p:graphicFrame>
        <p:nvGraphicFramePr>
          <p:cNvPr id="4100" name="Chart 4"/>
          <p:cNvGraphicFramePr>
            <a:graphicFrameLocks/>
          </p:cNvGraphicFramePr>
          <p:nvPr/>
        </p:nvGraphicFramePr>
        <p:xfrm>
          <a:off x="2187575" y="2663825"/>
          <a:ext cx="6026150" cy="3654425"/>
        </p:xfrm>
        <a:graphic>
          <a:graphicData uri="http://schemas.openxmlformats.org/presentationml/2006/ole">
            <mc:AlternateContent xmlns:mc="http://schemas.openxmlformats.org/markup-compatibility/2006">
              <mc:Choice xmlns:v="urn:schemas-microsoft-com:vml" Requires="v">
                <p:oleObj spid="_x0000_s7177" r:id="rId5" imgW="6023370" imgH="3651820" progId="Excel.Chart.8">
                  <p:embed/>
                </p:oleObj>
              </mc:Choice>
              <mc:Fallback>
                <p:oleObj r:id="rId5" imgW="6023370" imgH="3651820"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7575" y="2663825"/>
                        <a:ext cx="6026150" cy="365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911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28600" y="1066800"/>
            <a:ext cx="8445500" cy="936625"/>
          </a:xfrm>
        </p:spPr>
        <p:txBody>
          <a:bodyPr/>
          <a:lstStyle/>
          <a:p>
            <a:r>
              <a:rPr lang="en-GB" altLang="en-US" sz="2400" kern="1200" dirty="0">
                <a:solidFill>
                  <a:schemeClr val="accent1">
                    <a:lumMod val="25000"/>
                  </a:schemeClr>
                </a:solidFill>
                <a:ea typeface="+mj-ea"/>
              </a:rPr>
              <a:t>Participation in FP7 (2007-2013</a:t>
            </a:r>
            <a:r>
              <a:rPr lang="en-GB" altLang="en-US" sz="2400" kern="1200" dirty="0" smtClean="0">
                <a:solidFill>
                  <a:schemeClr val="accent1">
                    <a:lumMod val="25000"/>
                  </a:schemeClr>
                </a:solidFill>
                <a:ea typeface="+mj-ea"/>
              </a:rPr>
              <a:t>)</a:t>
            </a:r>
            <a:endParaRPr lang="en-GB" altLang="en-US" sz="2400" kern="1200" dirty="0">
              <a:solidFill>
                <a:schemeClr val="accent1">
                  <a:lumMod val="25000"/>
                </a:schemeClr>
              </a:solidFill>
              <a:ea typeface="+mj-ea"/>
            </a:endParaRPr>
          </a:p>
        </p:txBody>
      </p:sp>
      <p:sp>
        <p:nvSpPr>
          <p:cNvPr id="84995" name="Content Placeholder 2"/>
          <p:cNvSpPr>
            <a:spLocks noGrp="1"/>
          </p:cNvSpPr>
          <p:nvPr>
            <p:ph idx="1"/>
          </p:nvPr>
        </p:nvSpPr>
        <p:spPr>
          <a:xfrm>
            <a:off x="457200" y="1844675"/>
            <a:ext cx="8229600" cy="4176713"/>
          </a:xfrm>
        </p:spPr>
        <p:txBody>
          <a:bodyPr/>
          <a:lstStyle/>
          <a:p>
            <a:pPr marL="0" indent="0">
              <a:buNone/>
            </a:pPr>
            <a:r>
              <a:rPr lang="en-GB" altLang="en-US" sz="1800" b="1" i="0" dirty="0" smtClean="0">
                <a:solidFill>
                  <a:srgbClr val="0070C0"/>
                </a:solidFill>
              </a:rPr>
              <a:t>Most active areas of participation by number of applications:</a:t>
            </a:r>
            <a:endParaRPr lang="en-GB" alt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493752156"/>
              </p:ext>
            </p:extLst>
          </p:nvPr>
        </p:nvGraphicFramePr>
        <p:xfrm>
          <a:off x="838200" y="2438400"/>
          <a:ext cx="7632700" cy="3619501"/>
        </p:xfrm>
        <a:graphic>
          <a:graphicData uri="http://schemas.openxmlformats.org/drawingml/2006/table">
            <a:tbl>
              <a:tblPr/>
              <a:tblGrid>
                <a:gridCol w="5418563"/>
                <a:gridCol w="2214137"/>
              </a:tblGrid>
              <a:tr h="257402">
                <a:tc>
                  <a:txBody>
                    <a:bodyPr/>
                    <a:lstStyle/>
                    <a:p>
                      <a:pPr algn="l" fontAlgn="b">
                        <a:lnSpc>
                          <a:spcPct val="100000"/>
                        </a:lnSpc>
                      </a:pPr>
                      <a:r>
                        <a:rPr lang="en-GB" sz="1400" b="1" i="0" u="none" strike="noStrike" dirty="0">
                          <a:solidFill>
                            <a:srgbClr val="244C9C"/>
                          </a:solidFill>
                          <a:effectLst/>
                          <a:latin typeface="+mn-lt"/>
                        </a:rPr>
                        <a:t>Environment (including Climate Change)</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42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57402">
                <a:tc>
                  <a:txBody>
                    <a:bodyPr/>
                    <a:lstStyle/>
                    <a:p>
                      <a:pPr algn="l" fontAlgn="b">
                        <a:lnSpc>
                          <a:spcPct val="100000"/>
                        </a:lnSpc>
                      </a:pPr>
                      <a:r>
                        <a:rPr lang="en-GB" sz="1400" b="1" i="0" u="none" strike="noStrike" dirty="0">
                          <a:solidFill>
                            <a:srgbClr val="244C9C"/>
                          </a:solidFill>
                          <a:effectLst/>
                          <a:latin typeface="+mn-lt"/>
                        </a:rPr>
                        <a:t>Activities of International Cooperation</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29</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57402">
                <a:tc>
                  <a:txBody>
                    <a:bodyPr/>
                    <a:lstStyle/>
                    <a:p>
                      <a:pPr algn="l" fontAlgn="b">
                        <a:lnSpc>
                          <a:spcPct val="100000"/>
                        </a:lnSpc>
                      </a:pPr>
                      <a:r>
                        <a:rPr lang="en-GB" sz="1400" b="1" i="0" u="none" strike="noStrike" dirty="0">
                          <a:solidFill>
                            <a:srgbClr val="244C9C"/>
                          </a:solidFill>
                          <a:effectLst/>
                          <a:latin typeface="+mn-lt"/>
                        </a:rPr>
                        <a:t>Food, Agriculture and Fisheries, and Biotechnology</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28</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57402">
                <a:tc>
                  <a:txBody>
                    <a:bodyPr/>
                    <a:lstStyle/>
                    <a:p>
                      <a:pPr algn="l" fontAlgn="b">
                        <a:lnSpc>
                          <a:spcPct val="100000"/>
                        </a:lnSpc>
                      </a:pPr>
                      <a:r>
                        <a:rPr lang="en-GB" sz="1400" b="1" i="0" u="none" strike="noStrike" dirty="0">
                          <a:solidFill>
                            <a:srgbClr val="244C9C"/>
                          </a:solidFill>
                          <a:effectLst/>
                          <a:latin typeface="+mn-lt"/>
                        </a:rPr>
                        <a:t>Socio-economic sciences and Humanities</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24</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22898">
                <a:tc>
                  <a:txBody>
                    <a:bodyPr/>
                    <a:lstStyle/>
                    <a:p>
                      <a:pPr algn="l" fontAlgn="b">
                        <a:lnSpc>
                          <a:spcPct val="100000"/>
                        </a:lnSpc>
                      </a:pPr>
                      <a:r>
                        <a:rPr lang="en-GB" sz="1400" b="1" i="0" u="none" strike="noStrike" dirty="0">
                          <a:solidFill>
                            <a:srgbClr val="244C9C"/>
                          </a:solidFill>
                          <a:effectLst/>
                          <a:latin typeface="+mn-lt"/>
                        </a:rPr>
                        <a:t>Marie-Curie Actions</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19</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22898">
                <a:tc>
                  <a:txBody>
                    <a:bodyPr/>
                    <a:lstStyle/>
                    <a:p>
                      <a:pPr algn="l" fontAlgn="b">
                        <a:lnSpc>
                          <a:spcPct val="100000"/>
                        </a:lnSpc>
                      </a:pPr>
                      <a:r>
                        <a:rPr lang="en-GB" sz="1400" b="1" i="0" u="none" strike="noStrike" dirty="0">
                          <a:solidFill>
                            <a:srgbClr val="244C9C"/>
                          </a:solidFill>
                          <a:effectLst/>
                          <a:latin typeface="+mn-lt"/>
                        </a:rPr>
                        <a:t>Energy</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16</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22898">
                <a:tc>
                  <a:txBody>
                    <a:bodyPr/>
                    <a:lstStyle/>
                    <a:p>
                      <a:pPr algn="l" fontAlgn="b">
                        <a:lnSpc>
                          <a:spcPct val="100000"/>
                        </a:lnSpc>
                      </a:pPr>
                      <a:r>
                        <a:rPr lang="en-GB" sz="1400" b="1" i="0" u="none" strike="noStrike" dirty="0">
                          <a:solidFill>
                            <a:srgbClr val="244C9C"/>
                          </a:solidFill>
                          <a:effectLst/>
                          <a:latin typeface="+mn-lt"/>
                        </a:rPr>
                        <a:t>Health</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15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22898">
                <a:tc>
                  <a:txBody>
                    <a:bodyPr/>
                    <a:lstStyle/>
                    <a:p>
                      <a:pPr algn="l" fontAlgn="b">
                        <a:lnSpc>
                          <a:spcPct val="100000"/>
                        </a:lnSpc>
                      </a:pPr>
                      <a:r>
                        <a:rPr lang="en-GB" sz="1400" b="1" i="0" u="none" strike="noStrike" dirty="0">
                          <a:solidFill>
                            <a:srgbClr val="244C9C"/>
                          </a:solidFill>
                          <a:effectLst/>
                          <a:latin typeface="+mn-lt"/>
                        </a:rPr>
                        <a:t>Research Potential</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14</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57402">
                <a:tc>
                  <a:txBody>
                    <a:bodyPr/>
                    <a:lstStyle/>
                    <a:p>
                      <a:pPr algn="l" fontAlgn="b">
                        <a:lnSpc>
                          <a:spcPct val="100000"/>
                        </a:lnSpc>
                      </a:pPr>
                      <a:r>
                        <a:rPr lang="en-GB" sz="1400" b="1" i="0" u="none" strike="noStrike" dirty="0">
                          <a:solidFill>
                            <a:srgbClr val="244C9C"/>
                          </a:solidFill>
                          <a:effectLst/>
                          <a:latin typeface="+mn-lt"/>
                        </a:rPr>
                        <a:t>Information and Communication Technologies</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9</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57402">
                <a:tc>
                  <a:txBody>
                    <a:bodyPr/>
                    <a:lstStyle/>
                    <a:p>
                      <a:pPr algn="l" fontAlgn="b">
                        <a:lnSpc>
                          <a:spcPct val="100000"/>
                        </a:lnSpc>
                      </a:pPr>
                      <a:r>
                        <a:rPr lang="en-GB" sz="1400" b="1" i="0" u="none" strike="noStrike" dirty="0">
                          <a:solidFill>
                            <a:srgbClr val="244C9C"/>
                          </a:solidFill>
                          <a:effectLst/>
                          <a:latin typeface="+mn-lt"/>
                        </a:rPr>
                        <a:t>Transport (including Aeronautics)</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6</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22898">
                <a:tc>
                  <a:txBody>
                    <a:bodyPr/>
                    <a:lstStyle/>
                    <a:p>
                      <a:pPr algn="l" fontAlgn="b">
                        <a:lnSpc>
                          <a:spcPct val="100000"/>
                        </a:lnSpc>
                      </a:pPr>
                      <a:r>
                        <a:rPr lang="en-GB" sz="1400" b="1" i="0" u="none" strike="noStrike" dirty="0">
                          <a:solidFill>
                            <a:srgbClr val="244C9C"/>
                          </a:solidFill>
                          <a:effectLst/>
                          <a:latin typeface="+mn-lt"/>
                        </a:rPr>
                        <a:t>Research Infrastructures</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6</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514803">
                <a:tc>
                  <a:txBody>
                    <a:bodyPr/>
                    <a:lstStyle/>
                    <a:p>
                      <a:pPr algn="l" fontAlgn="b">
                        <a:lnSpc>
                          <a:spcPct val="100000"/>
                        </a:lnSpc>
                      </a:pPr>
                      <a:r>
                        <a:rPr lang="en-GB" sz="1400" b="1" i="0" u="none" strike="noStrike" dirty="0" err="1">
                          <a:solidFill>
                            <a:srgbClr val="244C9C"/>
                          </a:solidFill>
                          <a:effectLst/>
                          <a:latin typeface="+mn-lt"/>
                        </a:rPr>
                        <a:t>Nanosciences</a:t>
                      </a:r>
                      <a:r>
                        <a:rPr lang="en-GB" sz="1400" b="1" i="0" u="none" strike="noStrike" dirty="0">
                          <a:solidFill>
                            <a:srgbClr val="244C9C"/>
                          </a:solidFill>
                          <a:effectLst/>
                          <a:latin typeface="+mn-lt"/>
                        </a:rPr>
                        <a:t>, Nanotechnologies, Materials and new Production Technologies - NMP</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22898">
                <a:tc>
                  <a:txBody>
                    <a:bodyPr/>
                    <a:lstStyle/>
                    <a:p>
                      <a:pPr algn="l" fontAlgn="b">
                        <a:lnSpc>
                          <a:spcPct val="100000"/>
                        </a:lnSpc>
                      </a:pPr>
                      <a:r>
                        <a:rPr lang="en-GB" sz="1400" b="1" i="0" u="none" strike="noStrike" dirty="0">
                          <a:solidFill>
                            <a:srgbClr val="244C9C"/>
                          </a:solidFill>
                          <a:effectLst/>
                          <a:latin typeface="+mn-lt"/>
                        </a:rPr>
                        <a:t>Research for the benefit of SMEs</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22898">
                <a:tc>
                  <a:txBody>
                    <a:bodyPr/>
                    <a:lstStyle/>
                    <a:p>
                      <a:pPr algn="l" fontAlgn="b">
                        <a:lnSpc>
                          <a:spcPct val="100000"/>
                        </a:lnSpc>
                      </a:pPr>
                      <a:r>
                        <a:rPr lang="en-GB" sz="1400" b="1" i="0" u="none" strike="noStrike" dirty="0">
                          <a:solidFill>
                            <a:srgbClr val="244C9C"/>
                          </a:solidFill>
                          <a:effectLst/>
                          <a:latin typeface="+mn-lt"/>
                        </a:rPr>
                        <a:t>Science in Society</a:t>
                      </a:r>
                    </a:p>
                  </a:txBody>
                  <a:tcPr marL="9525" marR="9525" marT="9525" marB="0" anchor="ctr">
                    <a:lnL w="6350" cap="flat" cmpd="sng" algn="ctr">
                      <a:solidFill>
                        <a:srgbClr val="969696"/>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solidFill>
                      <a:srgbClr val="C0C0C0"/>
                    </a:solidFill>
                  </a:tcPr>
                </a:tc>
                <a:tc>
                  <a:txBody>
                    <a:bodyPr/>
                    <a:lstStyle/>
                    <a:p>
                      <a:pPr algn="r" fontAlgn="ctr">
                        <a:lnSpc>
                          <a:spcPct val="100000"/>
                        </a:lnSpc>
                      </a:pPr>
                      <a:r>
                        <a:rPr lang="en-GB" sz="1400" b="1" i="0" u="none" strike="noStrike" dirty="0">
                          <a:solidFill>
                            <a:srgbClr val="C00000"/>
                          </a:solidFill>
                          <a:effectLst/>
                          <a:latin typeface="+mn-lt"/>
                        </a:rPr>
                        <a:t>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7252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GB" altLang="en-US" sz="2400" kern="1200" dirty="0">
                <a:solidFill>
                  <a:schemeClr val="accent1">
                    <a:lumMod val="25000"/>
                  </a:schemeClr>
                </a:solidFill>
                <a:ea typeface="+mj-ea"/>
              </a:rPr>
              <a:t>Most active organizations:</a:t>
            </a:r>
          </a:p>
        </p:txBody>
      </p:sp>
      <p:sp>
        <p:nvSpPr>
          <p:cNvPr id="86019" name="Content Placeholder 2"/>
          <p:cNvSpPr>
            <a:spLocks noGrp="1"/>
          </p:cNvSpPr>
          <p:nvPr>
            <p:ph idx="1"/>
          </p:nvPr>
        </p:nvSpPr>
        <p:spPr>
          <a:xfrm>
            <a:off x="457200" y="2276475"/>
            <a:ext cx="8229600" cy="3744913"/>
          </a:xfrm>
        </p:spPr>
        <p:txBody>
          <a:bodyPr/>
          <a:lstStyle/>
          <a:p>
            <a:r>
              <a:rPr lang="fr-BE" altLang="en-US" sz="1800" i="0" dirty="0" smtClean="0">
                <a:solidFill>
                  <a:srgbClr val="0070C0"/>
                </a:solidFill>
              </a:rPr>
              <a:t>MINISTERE DE L'ENSEIGNEMENT SUPERIEUR ET DE LA RECHERCHE SCIENTIFIQUE</a:t>
            </a:r>
          </a:p>
          <a:p>
            <a:r>
              <a:rPr lang="fr-BE" altLang="en-US" sz="1800" i="0" dirty="0" smtClean="0">
                <a:solidFill>
                  <a:srgbClr val="0070C0"/>
                </a:solidFill>
              </a:rPr>
              <a:t>CENTRE DE DEVELOPPEMENT DES ENERGIES RENOUVELABLES </a:t>
            </a:r>
          </a:p>
          <a:p>
            <a:r>
              <a:rPr lang="fr-BE" altLang="en-US" sz="1800" i="0" dirty="0" smtClean="0">
                <a:solidFill>
                  <a:srgbClr val="0070C0"/>
                </a:solidFill>
              </a:rPr>
              <a:t>INSTITUT NATIONAL DE LA RECHERCHE AGRONOMIQUE D'ALGERIE</a:t>
            </a:r>
          </a:p>
          <a:p>
            <a:r>
              <a:rPr lang="fr-BE" altLang="en-US" sz="1800" i="0" dirty="0" smtClean="0">
                <a:solidFill>
                  <a:srgbClr val="0070C0"/>
                </a:solidFill>
              </a:rPr>
              <a:t>CENTRE DE RECHERCHE EN ECONOMIE APPLIQUEE POUR LE DEVELOPPEMENT</a:t>
            </a:r>
          </a:p>
          <a:p>
            <a:r>
              <a:rPr lang="fr-BE" altLang="en-US" sz="1800" dirty="0">
                <a:solidFill>
                  <a:srgbClr val="0070C0"/>
                </a:solidFill>
              </a:rPr>
              <a:t>CENTRE DE RECHERCHE SUR L'INFORMATION SCIENTIFIQUE ET TECHNIQUE</a:t>
            </a:r>
          </a:p>
          <a:p>
            <a:endParaRPr lang="en-GB" altLang="en-US" dirty="0" smtClean="0"/>
          </a:p>
        </p:txBody>
      </p:sp>
    </p:spTree>
    <p:extLst>
      <p:ext uri="{BB962C8B-B14F-4D97-AF65-F5344CB8AC3E}">
        <p14:creationId xmlns:p14="http://schemas.microsoft.com/office/powerpoint/2010/main" val="789679288"/>
      </p:ext>
    </p:extLst>
  </p:cSld>
  <p:clrMapOvr>
    <a:masterClrMapping/>
  </p:clrMapOvr>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2"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MS Gothic"/>
        <a:cs typeface=""/>
      </a:majorFont>
      <a:minorFont>
        <a:latin typeface="Verdana"/>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7600" b="1" i="0" u="none" strike="noStrike" cap="none" normalizeH="0" baseline="0" smtClean="0">
            <a:ln>
              <a:noFill/>
            </a:ln>
            <a:solidFill>
              <a:schemeClr val="bg1"/>
            </a:solidFill>
            <a:effectLst/>
            <a:latin typeface="Verdana" pitchFamily="32"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7600" b="1" i="0" u="none" strike="noStrike" cap="none" normalizeH="0" baseline="0" smtClean="0">
            <a:ln>
              <a:noFill/>
            </a:ln>
            <a:solidFill>
              <a:schemeClr val="bg1"/>
            </a:solidFill>
            <a:effectLst/>
            <a:latin typeface="Verdana" pitchFamily="32"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1676</Words>
  <Application>Microsoft Office PowerPoint</Application>
  <PresentationFormat>On-screen Show (4:3)</PresentationFormat>
  <Paragraphs>229</Paragraphs>
  <Slides>30</Slides>
  <Notes>30</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30</vt:i4>
      </vt:variant>
    </vt:vector>
  </HeadingPairs>
  <TitlesOfParts>
    <vt:vector size="37" baseType="lpstr">
      <vt:lpstr>Slide_Master</vt:lpstr>
      <vt:lpstr>1_Blank</vt:lpstr>
      <vt:lpstr>Office Theme</vt:lpstr>
      <vt:lpstr>4_Slide_Master</vt:lpstr>
      <vt:lpstr>2_Blank</vt:lpstr>
      <vt:lpstr>Chart</vt:lpstr>
      <vt:lpstr>Microsoft Excel Chart</vt:lpstr>
      <vt:lpstr>EU – Algeria R&amp;I Coopertaion </vt:lpstr>
      <vt:lpstr>Bilateral in the R&amp;I Cooperation in the South MED </vt:lpstr>
      <vt:lpstr>EU–Algeria Research and Innovation Cooperation</vt:lpstr>
      <vt:lpstr>FP7 - Openness</vt:lpstr>
      <vt:lpstr>Participation in FP7 (2007-2013)</vt:lpstr>
      <vt:lpstr>Participation in FP7 (2007-2013)</vt:lpstr>
      <vt:lpstr>Participation in FP7 (2007-2013) </vt:lpstr>
      <vt:lpstr>Participation in FP7 (2007-2013)</vt:lpstr>
      <vt:lpstr>Most active organizations:</vt:lpstr>
      <vt:lpstr>Bi-regional cooperation</vt:lpstr>
      <vt:lpstr> Horizon 2020</vt:lpstr>
      <vt:lpstr> For international cooperation in H2020, the INCO Strategy foresees:</vt:lpstr>
      <vt:lpstr>What is Horizon 2020?</vt:lpstr>
      <vt:lpstr>Euro-Med cooperation in the Horizon</vt:lpstr>
      <vt:lpstr>Three Key Pillars</vt:lpstr>
      <vt:lpstr>Horizon 2020: Open to the world</vt:lpstr>
      <vt:lpstr>Rules of participation </vt:lpstr>
      <vt:lpstr>PowerPoint Presentation</vt:lpstr>
      <vt:lpstr> Participation in Horizon 2020 (1)  </vt:lpstr>
      <vt:lpstr>Participation in Horizon 2020 (2) </vt:lpstr>
      <vt:lpstr>Who participates? </vt:lpstr>
      <vt:lpstr>Marie Sklodowska Curie Actions</vt:lpstr>
      <vt:lpstr>Europe in a Changing World</vt:lpstr>
      <vt:lpstr>List of Projects</vt:lpstr>
      <vt:lpstr>PowerPoint Presentation</vt:lpstr>
      <vt:lpstr>27% of all topics in WP 2016-17 flagged as specifically relevant for international cooperation</vt:lpstr>
      <vt:lpstr>How to take Part?  Participant Portal</vt:lpstr>
      <vt:lpstr>PowerPoint Presentation</vt:lpstr>
      <vt:lpstr>Where to find more information    and where to apply?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hussein</dc:creator>
  <cp:lastModifiedBy>heba</cp:lastModifiedBy>
  <cp:revision>26</cp:revision>
  <cp:lastPrinted>2016-03-06T14:46:29Z</cp:lastPrinted>
  <dcterms:created xsi:type="dcterms:W3CDTF">2016-02-05T16:09:51Z</dcterms:created>
  <dcterms:modified xsi:type="dcterms:W3CDTF">2016-03-07T20:32:13Z</dcterms:modified>
</cp:coreProperties>
</file>